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83" r:id="rId4"/>
    <p:sldId id="262" r:id="rId5"/>
    <p:sldId id="280" r:id="rId6"/>
    <p:sldId id="282" r:id="rId7"/>
    <p:sldId id="292" r:id="rId8"/>
    <p:sldId id="275" r:id="rId9"/>
    <p:sldId id="293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432FF"/>
    <a:srgbClr val="C0504D"/>
    <a:srgbClr val="F4E9E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 autoAdjust="0"/>
    <p:restoredTop sz="94712" autoAdjust="0"/>
  </p:normalViewPr>
  <p:slideViewPr>
    <p:cSldViewPr>
      <p:cViewPr>
        <p:scale>
          <a:sx n="70" d="100"/>
          <a:sy n="70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BF186-9F57-41FD-89ED-2E10E03925B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71AE37-9856-4C6B-8EFA-328B718A4DCA}">
      <dgm:prSet phldrT="[Text]" custT="1"/>
      <dgm:spPr>
        <a:solidFill>
          <a:srgbClr val="C0504D"/>
        </a:solidFill>
      </dgm:spPr>
      <dgm:t>
        <a:bodyPr anchor="t"/>
        <a:lstStyle/>
        <a:p>
          <a:pPr>
            <a:spcBef>
              <a:spcPts val="1200"/>
            </a:spcBef>
          </a:pPr>
          <a:r>
            <a:rPr lang="en-US" sz="1600" b="1" dirty="0" smtClean="0"/>
            <a:t>BACKGROUND</a:t>
          </a:r>
        </a:p>
        <a:p>
          <a:pPr>
            <a:spcBef>
              <a:spcPct val="0"/>
            </a:spcBef>
          </a:pPr>
          <a:r>
            <a:rPr lang="en-US" sz="1600" dirty="0" smtClean="0"/>
            <a:t>The parent company Saurashtra Minerals Pvt. Ltd. commenced Business of </a:t>
          </a:r>
          <a:br>
            <a:rPr lang="en-US" sz="1600" dirty="0" smtClean="0"/>
          </a:br>
          <a:r>
            <a:rPr lang="en-US" sz="1600" dirty="0" smtClean="0"/>
            <a:t>mining in the year 1951</a:t>
          </a:r>
        </a:p>
        <a:p>
          <a:pPr>
            <a:spcBef>
              <a:spcPct val="0"/>
            </a:spcBef>
          </a:pPr>
          <a:endParaRPr lang="en-US" sz="1600" dirty="0"/>
        </a:p>
      </dgm:t>
    </dgm:pt>
    <dgm:pt modelId="{0819CA63-92A5-4D93-B2F8-935202996B1C}" type="parTrans" cxnId="{ED2305AC-9D67-45F5-9CDA-1C8DED672CE1}">
      <dgm:prSet/>
      <dgm:spPr/>
      <dgm:t>
        <a:bodyPr/>
        <a:lstStyle/>
        <a:p>
          <a:endParaRPr lang="en-US"/>
        </a:p>
      </dgm:t>
    </dgm:pt>
    <dgm:pt modelId="{8AF55AF0-0920-41FA-B31A-83C79CBA7193}" type="sibTrans" cxnId="{ED2305AC-9D67-45F5-9CDA-1C8DED672CE1}">
      <dgm:prSet/>
      <dgm:spPr/>
      <dgm:t>
        <a:bodyPr/>
        <a:lstStyle/>
        <a:p>
          <a:endParaRPr lang="en-US"/>
        </a:p>
      </dgm:t>
    </dgm:pt>
    <dgm:pt modelId="{3F7B472A-6F2B-459F-AAF8-15E49C44ED49}">
      <dgm:prSet phldrT="[Text]" custT="1"/>
      <dgm:spPr>
        <a:solidFill>
          <a:srgbClr val="F4E9E9"/>
        </a:solidFill>
      </dgm:spPr>
      <dgm:t>
        <a:bodyPr anchor="t"/>
        <a:lstStyle/>
        <a:p>
          <a:pPr algn="ctr">
            <a:spcAft>
              <a:spcPct val="35000"/>
            </a:spcAft>
          </a:pPr>
          <a:r>
            <a:rPr lang="en-US" sz="1600" b="1" dirty="0" smtClean="0">
              <a:solidFill>
                <a:schemeClr val="tx1"/>
              </a:solidFill>
            </a:rPr>
            <a:t>MANAGEMENT</a:t>
          </a:r>
        </a:p>
        <a:p>
          <a:pPr algn="ctr">
            <a:spcAft>
              <a:spcPct val="35000"/>
            </a:spcAft>
          </a:pPr>
          <a:r>
            <a:rPr lang="en-US" sz="1600" dirty="0" smtClean="0">
              <a:solidFill>
                <a:schemeClr val="tx1"/>
              </a:solidFill>
            </a:rPr>
            <a:t>Managed by third generation entrepreneurs  in mining business.  Closely held Family owned Private Company.</a:t>
          </a:r>
        </a:p>
      </dgm:t>
    </dgm:pt>
    <dgm:pt modelId="{87EA0D45-7DAB-45BF-8CE1-FBE4554F0004}" type="parTrans" cxnId="{BA88CE92-0067-49F5-81E4-A49441485DFC}">
      <dgm:prSet/>
      <dgm:spPr/>
      <dgm:t>
        <a:bodyPr/>
        <a:lstStyle/>
        <a:p>
          <a:endParaRPr lang="en-US"/>
        </a:p>
      </dgm:t>
    </dgm:pt>
    <dgm:pt modelId="{4E910427-3559-4752-A0C3-9B72C50C1486}" type="sibTrans" cxnId="{BA88CE92-0067-49F5-81E4-A49441485DFC}">
      <dgm:prSet/>
      <dgm:spPr/>
      <dgm:t>
        <a:bodyPr/>
        <a:lstStyle/>
        <a:p>
          <a:endParaRPr lang="en-US"/>
        </a:p>
      </dgm:t>
    </dgm:pt>
    <dgm:pt modelId="{3C9EB1A4-9C5C-40BC-AB78-2B0418F0DEDE}">
      <dgm:prSet phldrT="[Text]" custT="1"/>
      <dgm:spPr>
        <a:solidFill>
          <a:srgbClr val="F4E9E9"/>
        </a:solidFill>
      </dgm:spPr>
      <dgm:t>
        <a:bodyPr anchor="t"/>
        <a:lstStyle/>
        <a:p>
          <a:pPr>
            <a:spcBef>
              <a:spcPct val="0"/>
            </a:spcBef>
          </a:pPr>
          <a:r>
            <a:rPr lang="en-US" sz="1600" b="1" dirty="0" smtClean="0">
              <a:solidFill>
                <a:schemeClr val="tx1"/>
              </a:solidFill>
            </a:rPr>
            <a:t>ADVISORY COMMITTEE</a:t>
          </a:r>
        </a:p>
        <a:p>
          <a:pPr>
            <a:spcBef>
              <a:spcPts val="600"/>
            </a:spcBef>
          </a:pPr>
          <a:r>
            <a:rPr lang="en-US" sz="1600" dirty="0" smtClean="0">
              <a:solidFill>
                <a:schemeClr val="tx1"/>
              </a:solidFill>
            </a:rPr>
            <a:t>Qualified Geologists </a:t>
          </a:r>
        </a:p>
        <a:p>
          <a:pPr>
            <a:spcBef>
              <a:spcPts val="600"/>
            </a:spcBef>
          </a:pPr>
          <a:r>
            <a:rPr lang="en-US" sz="1600" dirty="0" smtClean="0">
              <a:solidFill>
                <a:schemeClr val="tx1"/>
              </a:solidFill>
            </a:rPr>
            <a:t> Mining Engineers</a:t>
          </a:r>
        </a:p>
        <a:p>
          <a:pPr>
            <a:spcBef>
              <a:spcPts val="600"/>
            </a:spcBef>
          </a:pPr>
          <a:r>
            <a:rPr lang="en-US" sz="1600" dirty="0" smtClean="0">
              <a:solidFill>
                <a:schemeClr val="tx1"/>
              </a:solidFill>
            </a:rPr>
            <a:t>Financial Executives</a:t>
          </a:r>
          <a:endParaRPr lang="en-US" sz="1600" dirty="0">
            <a:solidFill>
              <a:schemeClr val="tx1"/>
            </a:solidFill>
          </a:endParaRPr>
        </a:p>
      </dgm:t>
    </dgm:pt>
    <dgm:pt modelId="{7C187AA2-B76D-4865-AF1C-79C2C01E4F8D}" type="parTrans" cxnId="{5267D941-D77C-4FF8-957C-D01BD9A3471A}">
      <dgm:prSet/>
      <dgm:spPr/>
      <dgm:t>
        <a:bodyPr/>
        <a:lstStyle/>
        <a:p>
          <a:endParaRPr lang="en-US"/>
        </a:p>
      </dgm:t>
    </dgm:pt>
    <dgm:pt modelId="{30F8503A-D03A-4069-9AE1-2DCD0707B770}" type="sibTrans" cxnId="{5267D941-D77C-4FF8-957C-D01BD9A3471A}">
      <dgm:prSet/>
      <dgm:spPr/>
      <dgm:t>
        <a:bodyPr/>
        <a:lstStyle/>
        <a:p>
          <a:endParaRPr lang="en-US"/>
        </a:p>
      </dgm:t>
    </dgm:pt>
    <dgm:pt modelId="{1276EFCA-976D-43BD-914F-A5202951757B}">
      <dgm:prSet phldrT="[Text]" custT="1"/>
      <dgm:spPr>
        <a:solidFill>
          <a:srgbClr val="F4E9E9"/>
        </a:solidFill>
      </dgm:spPr>
      <dgm:t>
        <a:bodyPr anchor="t"/>
        <a:lstStyle/>
        <a:p>
          <a:pPr>
            <a:spcAft>
              <a:spcPct val="35000"/>
            </a:spcAft>
          </a:pPr>
          <a:r>
            <a:rPr lang="en-US" sz="1600" b="1" dirty="0" smtClean="0">
              <a:solidFill>
                <a:schemeClr val="tx1"/>
              </a:solidFill>
            </a:rPr>
            <a:t>MINING TEAM</a:t>
          </a:r>
        </a:p>
        <a:p>
          <a:pPr>
            <a:spcAft>
              <a:spcPct val="35000"/>
            </a:spcAft>
          </a:pPr>
          <a:r>
            <a:rPr lang="en-US" sz="1600" dirty="0" smtClean="0">
              <a:solidFill>
                <a:schemeClr val="tx1"/>
              </a:solidFill>
            </a:rPr>
            <a:t>Strong and  dedicated team of professionals carrying out scientific mining using the latest technologies in an environment friendly manner</a:t>
          </a:r>
          <a:endParaRPr lang="en-US" sz="1600" dirty="0">
            <a:solidFill>
              <a:schemeClr val="tx1"/>
            </a:solidFill>
          </a:endParaRPr>
        </a:p>
      </dgm:t>
    </dgm:pt>
    <dgm:pt modelId="{417BF46C-558D-4D1E-A69A-D4F5F0D34EBD}" type="parTrans" cxnId="{074C51D8-3DCC-4401-824D-4DA4FA46890A}">
      <dgm:prSet/>
      <dgm:spPr/>
      <dgm:t>
        <a:bodyPr/>
        <a:lstStyle/>
        <a:p>
          <a:endParaRPr lang="en-US"/>
        </a:p>
      </dgm:t>
    </dgm:pt>
    <dgm:pt modelId="{7994C972-74B0-4E0B-9D82-9B31B02B2D77}" type="sibTrans" cxnId="{074C51D8-3DCC-4401-824D-4DA4FA46890A}">
      <dgm:prSet/>
      <dgm:spPr/>
      <dgm:t>
        <a:bodyPr/>
        <a:lstStyle/>
        <a:p>
          <a:endParaRPr lang="en-US"/>
        </a:p>
      </dgm:t>
    </dgm:pt>
    <dgm:pt modelId="{29D8C030-6F01-417C-8F8F-CFC414889D86}">
      <dgm:prSet custT="1"/>
      <dgm:spPr>
        <a:solidFill>
          <a:srgbClr val="F4E9E9"/>
        </a:solidFill>
      </dgm:spPr>
      <dgm:t>
        <a:bodyPr anchor="t"/>
        <a:lstStyle/>
        <a:p>
          <a:r>
            <a:rPr lang="en-US" sz="1600" b="1" dirty="0" smtClean="0">
              <a:solidFill>
                <a:schemeClr val="tx1"/>
              </a:solidFill>
            </a:rPr>
            <a:t>QUALITY CONTROL</a:t>
          </a:r>
        </a:p>
        <a:p>
          <a:r>
            <a:rPr lang="en-US" sz="1600" dirty="0" smtClean="0">
              <a:solidFill>
                <a:schemeClr val="tx1"/>
              </a:solidFill>
            </a:rPr>
            <a:t>International standards for Quality in </a:t>
          </a:r>
        </a:p>
        <a:p>
          <a:r>
            <a:rPr lang="en-US" sz="1600" b="0" dirty="0" smtClean="0">
              <a:solidFill>
                <a:schemeClr val="tx1"/>
              </a:solidFill>
            </a:rPr>
            <a:t>Mining </a:t>
          </a:r>
        </a:p>
        <a:p>
          <a:r>
            <a:rPr lang="en-US" sz="1600" b="0" dirty="0" smtClean="0">
              <a:solidFill>
                <a:schemeClr val="tx1"/>
              </a:solidFill>
            </a:rPr>
            <a:t>Processing</a:t>
          </a:r>
        </a:p>
        <a:p>
          <a:r>
            <a:rPr lang="en-US" sz="1600" b="0" dirty="0" smtClean="0">
              <a:solidFill>
                <a:schemeClr val="tx1"/>
              </a:solidFill>
            </a:rPr>
            <a:t>Logistics</a:t>
          </a:r>
        </a:p>
        <a:p>
          <a:r>
            <a:rPr lang="en-US" sz="1600" b="0" dirty="0" smtClean="0">
              <a:solidFill>
                <a:schemeClr val="tx1"/>
              </a:solidFill>
            </a:rPr>
            <a:t>Export</a:t>
          </a:r>
          <a:endParaRPr lang="en-US" sz="1600" b="0" dirty="0">
            <a:solidFill>
              <a:schemeClr val="tx1"/>
            </a:solidFill>
          </a:endParaRPr>
        </a:p>
      </dgm:t>
    </dgm:pt>
    <dgm:pt modelId="{9E67E16B-9A23-4596-BFE1-9A369F59F5A7}" type="parTrans" cxnId="{5B07B8EB-FA2E-4DB9-B929-9DE1CF72CC13}">
      <dgm:prSet/>
      <dgm:spPr/>
      <dgm:t>
        <a:bodyPr/>
        <a:lstStyle/>
        <a:p>
          <a:endParaRPr lang="en-US"/>
        </a:p>
      </dgm:t>
    </dgm:pt>
    <dgm:pt modelId="{D86AE940-1827-493B-B492-450BF38281CC}" type="sibTrans" cxnId="{5B07B8EB-FA2E-4DB9-B929-9DE1CF72CC13}">
      <dgm:prSet/>
      <dgm:spPr/>
      <dgm:t>
        <a:bodyPr/>
        <a:lstStyle/>
        <a:p>
          <a:endParaRPr lang="en-US"/>
        </a:p>
      </dgm:t>
    </dgm:pt>
    <dgm:pt modelId="{1D8310A7-8205-4D40-9551-32FF66435391}" type="pres">
      <dgm:prSet presAssocID="{B3ABF186-9F57-41FD-89ED-2E10E03925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26E95E-39B7-4DD6-B442-0754F06D4945}" type="pres">
      <dgm:prSet presAssocID="{FD71AE37-9856-4C6B-8EFA-328B718A4DCA}" presName="vertOne" presStyleCnt="0"/>
      <dgm:spPr/>
    </dgm:pt>
    <dgm:pt modelId="{3ED881BB-B11A-425D-BF08-5A3A13465E39}" type="pres">
      <dgm:prSet presAssocID="{FD71AE37-9856-4C6B-8EFA-328B718A4DCA}" presName="txOne" presStyleLbl="node0" presStyleIdx="0" presStyleCnt="1" custScaleY="473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1D054-D558-474D-A583-61B17F361821}" type="pres">
      <dgm:prSet presAssocID="{FD71AE37-9856-4C6B-8EFA-328B718A4DCA}" presName="parTransOne" presStyleCnt="0"/>
      <dgm:spPr/>
    </dgm:pt>
    <dgm:pt modelId="{FAA8ECD4-0536-4EE5-8E2C-275FF94F8B00}" type="pres">
      <dgm:prSet presAssocID="{FD71AE37-9856-4C6B-8EFA-328B718A4DCA}" presName="horzOne" presStyleCnt="0"/>
      <dgm:spPr/>
    </dgm:pt>
    <dgm:pt modelId="{C1D8CDA6-91F1-4582-B9D2-634768109266}" type="pres">
      <dgm:prSet presAssocID="{3F7B472A-6F2B-459F-AAF8-15E49C44ED49}" presName="vertTwo" presStyleCnt="0"/>
      <dgm:spPr/>
    </dgm:pt>
    <dgm:pt modelId="{633A9E99-83A9-4421-AF6C-0799BF9638F1}" type="pres">
      <dgm:prSet presAssocID="{3F7B472A-6F2B-459F-AAF8-15E49C44ED49}" presName="txTwo" presStyleLbl="node2" presStyleIdx="0" presStyleCnt="4" custScaleY="117760" custLinFactNeighborX="-253" custLinFactNeighborY="-79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8F9E2F-FEA4-4265-8BC5-7F581E9AFB7D}" type="pres">
      <dgm:prSet presAssocID="{3F7B472A-6F2B-459F-AAF8-15E49C44ED49}" presName="horzTwo" presStyleCnt="0"/>
      <dgm:spPr/>
    </dgm:pt>
    <dgm:pt modelId="{AE836E64-2992-4A88-950C-C153007A3D35}" type="pres">
      <dgm:prSet presAssocID="{4E910427-3559-4752-A0C3-9B72C50C1486}" presName="sibSpaceTwo" presStyleCnt="0"/>
      <dgm:spPr/>
    </dgm:pt>
    <dgm:pt modelId="{7194AFDA-32F4-4593-9FB3-0E38CA356526}" type="pres">
      <dgm:prSet presAssocID="{3C9EB1A4-9C5C-40BC-AB78-2B0418F0DEDE}" presName="vertTwo" presStyleCnt="0"/>
      <dgm:spPr/>
    </dgm:pt>
    <dgm:pt modelId="{8D93E4F0-69E3-4CF9-85B2-1801EFA87E77}" type="pres">
      <dgm:prSet presAssocID="{3C9EB1A4-9C5C-40BC-AB78-2B0418F0DEDE}" presName="txTwo" presStyleLbl="node2" presStyleIdx="1" presStyleCnt="4" custScaleY="117760" custLinFactNeighborX="-253" custLinFactNeighborY="-79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57170F-E096-483D-A03A-FBC1FA480F53}" type="pres">
      <dgm:prSet presAssocID="{3C9EB1A4-9C5C-40BC-AB78-2B0418F0DEDE}" presName="horzTwo" presStyleCnt="0"/>
      <dgm:spPr/>
    </dgm:pt>
    <dgm:pt modelId="{6179C278-0795-4E39-AFFC-466860A0237D}" type="pres">
      <dgm:prSet presAssocID="{30F8503A-D03A-4069-9AE1-2DCD0707B770}" presName="sibSpaceTwo" presStyleCnt="0"/>
      <dgm:spPr/>
    </dgm:pt>
    <dgm:pt modelId="{FFE577C5-16B0-4489-8F13-1884ECD14804}" type="pres">
      <dgm:prSet presAssocID="{1276EFCA-976D-43BD-914F-A5202951757B}" presName="vertTwo" presStyleCnt="0"/>
      <dgm:spPr/>
    </dgm:pt>
    <dgm:pt modelId="{A102C61A-E85C-423F-A78A-6B2BCF3F9848}" type="pres">
      <dgm:prSet presAssocID="{1276EFCA-976D-43BD-914F-A5202951757B}" presName="txTwo" presStyleLbl="node2" presStyleIdx="2" presStyleCnt="4" custScaleY="117760" custLinFactNeighborX="-253" custLinFactNeighborY="-79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0D35AF-43E9-416A-B097-B38C9EF27042}" type="pres">
      <dgm:prSet presAssocID="{1276EFCA-976D-43BD-914F-A5202951757B}" presName="horzTwo" presStyleCnt="0"/>
      <dgm:spPr/>
    </dgm:pt>
    <dgm:pt modelId="{4D81A055-47AF-4AD5-A3F0-1809EEC88BE9}" type="pres">
      <dgm:prSet presAssocID="{7994C972-74B0-4E0B-9D82-9B31B02B2D77}" presName="sibSpaceTwo" presStyleCnt="0"/>
      <dgm:spPr/>
    </dgm:pt>
    <dgm:pt modelId="{3D917113-5D5E-4B66-84F7-8EC40632C6F7}" type="pres">
      <dgm:prSet presAssocID="{29D8C030-6F01-417C-8F8F-CFC414889D86}" presName="vertTwo" presStyleCnt="0"/>
      <dgm:spPr/>
    </dgm:pt>
    <dgm:pt modelId="{A820B11C-4CA4-40C3-9DDF-3338FC7D0A74}" type="pres">
      <dgm:prSet presAssocID="{29D8C030-6F01-417C-8F8F-CFC414889D86}" presName="txTwo" presStyleLbl="node2" presStyleIdx="3" presStyleCnt="4" custScaleX="93119" custScaleY="121350" custLinFactNeighborX="-253" custLinFactNeighborY="-79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B0EE93-7CF4-48D0-B26F-6DB52336D8BF}" type="pres">
      <dgm:prSet presAssocID="{29D8C030-6F01-417C-8F8F-CFC414889D86}" presName="horzTwo" presStyleCnt="0"/>
      <dgm:spPr/>
    </dgm:pt>
  </dgm:ptLst>
  <dgm:cxnLst>
    <dgm:cxn modelId="{D77FBF9E-A27B-4CAC-BCD7-8497B3E5C75E}" type="presOf" srcId="{29D8C030-6F01-417C-8F8F-CFC414889D86}" destId="{A820B11C-4CA4-40C3-9DDF-3338FC7D0A74}" srcOrd="0" destOrd="0" presId="urn:microsoft.com/office/officeart/2005/8/layout/hierarchy4"/>
    <dgm:cxn modelId="{BA88CE92-0067-49F5-81E4-A49441485DFC}" srcId="{FD71AE37-9856-4C6B-8EFA-328B718A4DCA}" destId="{3F7B472A-6F2B-459F-AAF8-15E49C44ED49}" srcOrd="0" destOrd="0" parTransId="{87EA0D45-7DAB-45BF-8CE1-FBE4554F0004}" sibTransId="{4E910427-3559-4752-A0C3-9B72C50C1486}"/>
    <dgm:cxn modelId="{074C51D8-3DCC-4401-824D-4DA4FA46890A}" srcId="{FD71AE37-9856-4C6B-8EFA-328B718A4DCA}" destId="{1276EFCA-976D-43BD-914F-A5202951757B}" srcOrd="2" destOrd="0" parTransId="{417BF46C-558D-4D1E-A69A-D4F5F0D34EBD}" sibTransId="{7994C972-74B0-4E0B-9D82-9B31B02B2D77}"/>
    <dgm:cxn modelId="{5B07B8EB-FA2E-4DB9-B929-9DE1CF72CC13}" srcId="{FD71AE37-9856-4C6B-8EFA-328B718A4DCA}" destId="{29D8C030-6F01-417C-8F8F-CFC414889D86}" srcOrd="3" destOrd="0" parTransId="{9E67E16B-9A23-4596-BFE1-9A369F59F5A7}" sibTransId="{D86AE940-1827-493B-B492-450BF38281CC}"/>
    <dgm:cxn modelId="{ED2305AC-9D67-45F5-9CDA-1C8DED672CE1}" srcId="{B3ABF186-9F57-41FD-89ED-2E10E03925B7}" destId="{FD71AE37-9856-4C6B-8EFA-328B718A4DCA}" srcOrd="0" destOrd="0" parTransId="{0819CA63-92A5-4D93-B2F8-935202996B1C}" sibTransId="{8AF55AF0-0920-41FA-B31A-83C79CBA7193}"/>
    <dgm:cxn modelId="{C260FA3B-92F2-4AFB-AC34-E34CF1312E30}" type="presOf" srcId="{1276EFCA-976D-43BD-914F-A5202951757B}" destId="{A102C61A-E85C-423F-A78A-6B2BCF3F9848}" srcOrd="0" destOrd="0" presId="urn:microsoft.com/office/officeart/2005/8/layout/hierarchy4"/>
    <dgm:cxn modelId="{98A8BD30-B76C-421A-A822-E2CD8F5CDEDB}" type="presOf" srcId="{3F7B472A-6F2B-459F-AAF8-15E49C44ED49}" destId="{633A9E99-83A9-4421-AF6C-0799BF9638F1}" srcOrd="0" destOrd="0" presId="urn:microsoft.com/office/officeart/2005/8/layout/hierarchy4"/>
    <dgm:cxn modelId="{F13FA143-D024-4E35-BBAD-CA8FFFB055D7}" type="presOf" srcId="{FD71AE37-9856-4C6B-8EFA-328B718A4DCA}" destId="{3ED881BB-B11A-425D-BF08-5A3A13465E39}" srcOrd="0" destOrd="0" presId="urn:microsoft.com/office/officeart/2005/8/layout/hierarchy4"/>
    <dgm:cxn modelId="{5267D941-D77C-4FF8-957C-D01BD9A3471A}" srcId="{FD71AE37-9856-4C6B-8EFA-328B718A4DCA}" destId="{3C9EB1A4-9C5C-40BC-AB78-2B0418F0DEDE}" srcOrd="1" destOrd="0" parTransId="{7C187AA2-B76D-4865-AF1C-79C2C01E4F8D}" sibTransId="{30F8503A-D03A-4069-9AE1-2DCD0707B770}"/>
    <dgm:cxn modelId="{3CA9ADF4-CFEC-4E01-A60D-84D38F4778E6}" type="presOf" srcId="{3C9EB1A4-9C5C-40BC-AB78-2B0418F0DEDE}" destId="{8D93E4F0-69E3-4CF9-85B2-1801EFA87E77}" srcOrd="0" destOrd="0" presId="urn:microsoft.com/office/officeart/2005/8/layout/hierarchy4"/>
    <dgm:cxn modelId="{F7D859CA-0003-425C-B147-2C35C4AABE68}" type="presOf" srcId="{B3ABF186-9F57-41FD-89ED-2E10E03925B7}" destId="{1D8310A7-8205-4D40-9551-32FF66435391}" srcOrd="0" destOrd="0" presId="urn:microsoft.com/office/officeart/2005/8/layout/hierarchy4"/>
    <dgm:cxn modelId="{1B82E92A-D1B0-4CF2-823D-7D57E720CB4E}" type="presParOf" srcId="{1D8310A7-8205-4D40-9551-32FF66435391}" destId="{E326E95E-39B7-4DD6-B442-0754F06D4945}" srcOrd="0" destOrd="0" presId="urn:microsoft.com/office/officeart/2005/8/layout/hierarchy4"/>
    <dgm:cxn modelId="{DA33EA86-292B-4745-A945-21C0F2A93211}" type="presParOf" srcId="{E326E95E-39B7-4DD6-B442-0754F06D4945}" destId="{3ED881BB-B11A-425D-BF08-5A3A13465E39}" srcOrd="0" destOrd="0" presId="urn:microsoft.com/office/officeart/2005/8/layout/hierarchy4"/>
    <dgm:cxn modelId="{6D19720B-7A8A-4EB6-83F8-7940F4DD0D6A}" type="presParOf" srcId="{E326E95E-39B7-4DD6-B442-0754F06D4945}" destId="{3491D054-D558-474D-A583-61B17F361821}" srcOrd="1" destOrd="0" presId="urn:microsoft.com/office/officeart/2005/8/layout/hierarchy4"/>
    <dgm:cxn modelId="{BCAFFFFE-2AFD-4915-85C2-1FC333770107}" type="presParOf" srcId="{E326E95E-39B7-4DD6-B442-0754F06D4945}" destId="{FAA8ECD4-0536-4EE5-8E2C-275FF94F8B00}" srcOrd="2" destOrd="0" presId="urn:microsoft.com/office/officeart/2005/8/layout/hierarchy4"/>
    <dgm:cxn modelId="{E6791530-2C0C-4CAD-92BD-9BDEE79B4DD0}" type="presParOf" srcId="{FAA8ECD4-0536-4EE5-8E2C-275FF94F8B00}" destId="{C1D8CDA6-91F1-4582-B9D2-634768109266}" srcOrd="0" destOrd="0" presId="urn:microsoft.com/office/officeart/2005/8/layout/hierarchy4"/>
    <dgm:cxn modelId="{DE1D1790-03FF-4729-8413-C4CB4457D628}" type="presParOf" srcId="{C1D8CDA6-91F1-4582-B9D2-634768109266}" destId="{633A9E99-83A9-4421-AF6C-0799BF9638F1}" srcOrd="0" destOrd="0" presId="urn:microsoft.com/office/officeart/2005/8/layout/hierarchy4"/>
    <dgm:cxn modelId="{BFBB738E-9580-47BE-86D7-FF27F9EA8154}" type="presParOf" srcId="{C1D8CDA6-91F1-4582-B9D2-634768109266}" destId="{3A8F9E2F-FEA4-4265-8BC5-7F581E9AFB7D}" srcOrd="1" destOrd="0" presId="urn:microsoft.com/office/officeart/2005/8/layout/hierarchy4"/>
    <dgm:cxn modelId="{79429663-C48A-4E1F-B0AC-5F8C9178BA68}" type="presParOf" srcId="{FAA8ECD4-0536-4EE5-8E2C-275FF94F8B00}" destId="{AE836E64-2992-4A88-950C-C153007A3D35}" srcOrd="1" destOrd="0" presId="urn:microsoft.com/office/officeart/2005/8/layout/hierarchy4"/>
    <dgm:cxn modelId="{50C9323B-3B6C-4E1F-B04E-832ACA8C9739}" type="presParOf" srcId="{FAA8ECD4-0536-4EE5-8E2C-275FF94F8B00}" destId="{7194AFDA-32F4-4593-9FB3-0E38CA356526}" srcOrd="2" destOrd="0" presId="urn:microsoft.com/office/officeart/2005/8/layout/hierarchy4"/>
    <dgm:cxn modelId="{763A6689-4142-4D24-82C7-55126D945511}" type="presParOf" srcId="{7194AFDA-32F4-4593-9FB3-0E38CA356526}" destId="{8D93E4F0-69E3-4CF9-85B2-1801EFA87E77}" srcOrd="0" destOrd="0" presId="urn:microsoft.com/office/officeart/2005/8/layout/hierarchy4"/>
    <dgm:cxn modelId="{7FD702E0-D80D-400F-882F-91C80B424529}" type="presParOf" srcId="{7194AFDA-32F4-4593-9FB3-0E38CA356526}" destId="{6F57170F-E096-483D-A03A-FBC1FA480F53}" srcOrd="1" destOrd="0" presId="urn:microsoft.com/office/officeart/2005/8/layout/hierarchy4"/>
    <dgm:cxn modelId="{5FB25442-B68B-4967-987D-8FCF02D348B6}" type="presParOf" srcId="{FAA8ECD4-0536-4EE5-8E2C-275FF94F8B00}" destId="{6179C278-0795-4E39-AFFC-466860A0237D}" srcOrd="3" destOrd="0" presId="urn:microsoft.com/office/officeart/2005/8/layout/hierarchy4"/>
    <dgm:cxn modelId="{20878D84-1246-4C63-AF0E-9BF53BFB21ED}" type="presParOf" srcId="{FAA8ECD4-0536-4EE5-8E2C-275FF94F8B00}" destId="{FFE577C5-16B0-4489-8F13-1884ECD14804}" srcOrd="4" destOrd="0" presId="urn:microsoft.com/office/officeart/2005/8/layout/hierarchy4"/>
    <dgm:cxn modelId="{E49E5F95-794A-4861-B5F0-0CF2ED3DE882}" type="presParOf" srcId="{FFE577C5-16B0-4489-8F13-1884ECD14804}" destId="{A102C61A-E85C-423F-A78A-6B2BCF3F9848}" srcOrd="0" destOrd="0" presId="urn:microsoft.com/office/officeart/2005/8/layout/hierarchy4"/>
    <dgm:cxn modelId="{F435FC4D-995A-4416-8693-3676E0660A6A}" type="presParOf" srcId="{FFE577C5-16B0-4489-8F13-1884ECD14804}" destId="{B80D35AF-43E9-416A-B097-B38C9EF27042}" srcOrd="1" destOrd="0" presId="urn:microsoft.com/office/officeart/2005/8/layout/hierarchy4"/>
    <dgm:cxn modelId="{16363CB4-20A6-4253-8A2C-265A0EFDA6A5}" type="presParOf" srcId="{FAA8ECD4-0536-4EE5-8E2C-275FF94F8B00}" destId="{4D81A055-47AF-4AD5-A3F0-1809EEC88BE9}" srcOrd="5" destOrd="0" presId="urn:microsoft.com/office/officeart/2005/8/layout/hierarchy4"/>
    <dgm:cxn modelId="{5928D847-45F9-486C-9A15-E25AC35D141F}" type="presParOf" srcId="{FAA8ECD4-0536-4EE5-8E2C-275FF94F8B00}" destId="{3D917113-5D5E-4B66-84F7-8EC40632C6F7}" srcOrd="6" destOrd="0" presId="urn:microsoft.com/office/officeart/2005/8/layout/hierarchy4"/>
    <dgm:cxn modelId="{C1DB5B22-5102-4B0A-9248-5E4B7932A06F}" type="presParOf" srcId="{3D917113-5D5E-4B66-84F7-8EC40632C6F7}" destId="{A820B11C-4CA4-40C3-9DDF-3338FC7D0A74}" srcOrd="0" destOrd="0" presId="urn:microsoft.com/office/officeart/2005/8/layout/hierarchy4"/>
    <dgm:cxn modelId="{9CD5ACD5-53E8-4671-A13F-73D350872752}" type="presParOf" srcId="{3D917113-5D5E-4B66-84F7-8EC40632C6F7}" destId="{72B0EE93-7CF4-48D0-B26F-6DB52336D8BF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953058-C5C3-4302-9055-D834F68FE149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2C6DD84-D8CA-4C19-9F7B-BFF06D3D32F4}">
      <dgm:prSet phldrT="[Text]" custT="1"/>
      <dgm:spPr/>
      <dgm:t>
        <a:bodyPr/>
        <a:lstStyle/>
        <a:p>
          <a:r>
            <a:rPr lang="en-US" sz="2000" dirty="0" smtClean="0"/>
            <a:t>Mumbai</a:t>
          </a:r>
          <a:endParaRPr lang="en-US" sz="1400" dirty="0" smtClean="0"/>
        </a:p>
      </dgm:t>
    </dgm:pt>
    <dgm:pt modelId="{DF2CA948-4F07-4084-9512-B2282F81BBA8}" type="parTrans" cxnId="{CEBBF7A8-6147-45CD-86CF-1667D748436C}">
      <dgm:prSet/>
      <dgm:spPr/>
      <dgm:t>
        <a:bodyPr/>
        <a:lstStyle/>
        <a:p>
          <a:endParaRPr lang="en-US"/>
        </a:p>
      </dgm:t>
    </dgm:pt>
    <dgm:pt modelId="{49E792F1-7000-4892-9A27-2140DFA7D4BB}" type="sibTrans" cxnId="{CEBBF7A8-6147-45CD-86CF-1667D748436C}">
      <dgm:prSet/>
      <dgm:spPr/>
      <dgm:t>
        <a:bodyPr/>
        <a:lstStyle/>
        <a:p>
          <a:endParaRPr lang="en-US"/>
        </a:p>
      </dgm:t>
    </dgm:pt>
    <dgm:pt modelId="{66CC9F03-D237-4382-AC7A-825AB03D0A32}">
      <dgm:prSet phldrT="[Text]" custT="1"/>
      <dgm:spPr/>
      <dgm:t>
        <a:bodyPr/>
        <a:lstStyle/>
        <a:p>
          <a:r>
            <a:rPr lang="en-US" sz="2000" dirty="0" smtClean="0"/>
            <a:t>Goa</a:t>
          </a:r>
          <a:endParaRPr lang="en-US" sz="2000" dirty="0"/>
        </a:p>
      </dgm:t>
    </dgm:pt>
    <dgm:pt modelId="{D4A08E4F-209B-479C-9466-1AE60CDBFA8E}" type="parTrans" cxnId="{74F9A969-3D69-49EC-90BB-2968654EF831}">
      <dgm:prSet/>
      <dgm:spPr/>
      <dgm:t>
        <a:bodyPr/>
        <a:lstStyle/>
        <a:p>
          <a:endParaRPr lang="en-US"/>
        </a:p>
      </dgm:t>
    </dgm:pt>
    <dgm:pt modelId="{F813F185-53A0-4CD1-9D1C-20C04D55B7A6}" type="sibTrans" cxnId="{74F9A969-3D69-49EC-90BB-2968654EF831}">
      <dgm:prSet/>
      <dgm:spPr/>
      <dgm:t>
        <a:bodyPr/>
        <a:lstStyle/>
        <a:p>
          <a:endParaRPr lang="en-US"/>
        </a:p>
      </dgm:t>
    </dgm:pt>
    <dgm:pt modelId="{A4DD62B3-054D-46D7-BB74-53C0C12FA70D}">
      <dgm:prSet phldrT="[Text]" custT="1"/>
      <dgm:spPr/>
      <dgm:t>
        <a:bodyPr/>
        <a:lstStyle/>
        <a:p>
          <a:r>
            <a:rPr lang="en-US" sz="2000" dirty="0" smtClean="0"/>
            <a:t>Gujarat</a:t>
          </a:r>
          <a:endParaRPr lang="en-US" sz="2000" dirty="0"/>
        </a:p>
      </dgm:t>
    </dgm:pt>
    <dgm:pt modelId="{16466B58-3CA5-4809-9E9C-9F2A738A6F02}" type="parTrans" cxnId="{43BCF3CC-EFC8-42DE-99DF-6E01EC7E8342}">
      <dgm:prSet/>
      <dgm:spPr/>
      <dgm:t>
        <a:bodyPr/>
        <a:lstStyle/>
        <a:p>
          <a:endParaRPr lang="en-US"/>
        </a:p>
      </dgm:t>
    </dgm:pt>
    <dgm:pt modelId="{DDDD8C31-DC79-45D5-BBAF-B2C0354801A0}" type="sibTrans" cxnId="{43BCF3CC-EFC8-42DE-99DF-6E01EC7E8342}">
      <dgm:prSet/>
      <dgm:spPr/>
      <dgm:t>
        <a:bodyPr/>
        <a:lstStyle/>
        <a:p>
          <a:endParaRPr lang="en-US"/>
        </a:p>
      </dgm:t>
    </dgm:pt>
    <dgm:pt modelId="{1FF1825B-BE20-466C-B3E4-4EA5CB206340}">
      <dgm:prSet phldrT="[Text]" custT="1"/>
      <dgm:spPr/>
      <dgm:t>
        <a:bodyPr/>
        <a:lstStyle/>
        <a:p>
          <a:endParaRPr lang="en-US" sz="1400" dirty="0"/>
        </a:p>
      </dgm:t>
    </dgm:pt>
    <dgm:pt modelId="{951DC779-99E0-4A33-B9B2-1E9DE8947B46}" type="parTrans" cxnId="{7EF3A7C8-54A7-4C84-832C-54655D76DEF5}">
      <dgm:prSet/>
      <dgm:spPr/>
      <dgm:t>
        <a:bodyPr/>
        <a:lstStyle/>
        <a:p>
          <a:endParaRPr lang="en-US"/>
        </a:p>
      </dgm:t>
    </dgm:pt>
    <dgm:pt modelId="{39B0D264-43F0-4592-A804-4D5F3DE63B61}" type="sibTrans" cxnId="{7EF3A7C8-54A7-4C84-832C-54655D76DEF5}">
      <dgm:prSet/>
      <dgm:spPr/>
      <dgm:t>
        <a:bodyPr/>
        <a:lstStyle/>
        <a:p>
          <a:endParaRPr lang="en-US"/>
        </a:p>
      </dgm:t>
    </dgm:pt>
    <dgm:pt modelId="{59A34596-E7FB-4705-82FB-B161ED1E9CFC}">
      <dgm:prSet phldrT="[Text]" custT="1"/>
      <dgm:spPr/>
      <dgm:t>
        <a:bodyPr/>
        <a:lstStyle/>
        <a:p>
          <a:endParaRPr lang="en-US" sz="1400" dirty="0"/>
        </a:p>
      </dgm:t>
    </dgm:pt>
    <dgm:pt modelId="{7DBBF1ED-60DC-4BA3-BC4C-D6F7EC70423F}" type="parTrans" cxnId="{22EE34B8-68A4-4E7B-9865-CDD1842790B0}">
      <dgm:prSet/>
      <dgm:spPr/>
      <dgm:t>
        <a:bodyPr/>
        <a:lstStyle/>
        <a:p>
          <a:endParaRPr lang="en-IN"/>
        </a:p>
      </dgm:t>
    </dgm:pt>
    <dgm:pt modelId="{6DEA8ACF-85AF-4088-9CEE-BAC2530189E7}" type="sibTrans" cxnId="{22EE34B8-68A4-4E7B-9865-CDD1842790B0}">
      <dgm:prSet/>
      <dgm:spPr/>
      <dgm:t>
        <a:bodyPr/>
        <a:lstStyle/>
        <a:p>
          <a:endParaRPr lang="en-IN"/>
        </a:p>
      </dgm:t>
    </dgm:pt>
    <dgm:pt modelId="{924550D9-2B43-4052-83AD-54D0D62BC38B}">
      <dgm:prSet phldrT="[Text]" custT="1"/>
      <dgm:spPr/>
      <dgm:t>
        <a:bodyPr/>
        <a:lstStyle/>
        <a:p>
          <a:endParaRPr lang="en-US" sz="1400" dirty="0"/>
        </a:p>
      </dgm:t>
    </dgm:pt>
    <dgm:pt modelId="{52A70297-9002-4CDF-9D52-CF423366F5AA}" type="parTrans" cxnId="{FCA39919-D873-460C-B391-A8F6358502C5}">
      <dgm:prSet/>
      <dgm:spPr/>
      <dgm:t>
        <a:bodyPr/>
        <a:lstStyle/>
        <a:p>
          <a:endParaRPr lang="en-IN"/>
        </a:p>
      </dgm:t>
    </dgm:pt>
    <dgm:pt modelId="{31649A6B-C1AF-4710-9145-5CE4F1883C80}" type="sibTrans" cxnId="{FCA39919-D873-460C-B391-A8F6358502C5}">
      <dgm:prSet/>
      <dgm:spPr/>
      <dgm:t>
        <a:bodyPr/>
        <a:lstStyle/>
        <a:p>
          <a:endParaRPr lang="en-IN"/>
        </a:p>
      </dgm:t>
    </dgm:pt>
    <dgm:pt modelId="{2222DC84-DB85-4FC2-B509-E4C99CF45262}">
      <dgm:prSet phldrT="[Text]" custT="1"/>
      <dgm:spPr/>
      <dgm:t>
        <a:bodyPr/>
        <a:lstStyle/>
        <a:p>
          <a:endParaRPr lang="en-US" sz="1400" dirty="0"/>
        </a:p>
      </dgm:t>
    </dgm:pt>
    <dgm:pt modelId="{AFDC9028-FB23-4656-9D93-9446AB827490}" type="parTrans" cxnId="{07762161-74D1-4CD7-B006-6F95D4B4F968}">
      <dgm:prSet/>
      <dgm:spPr/>
      <dgm:t>
        <a:bodyPr/>
        <a:lstStyle/>
        <a:p>
          <a:endParaRPr lang="en-IN"/>
        </a:p>
      </dgm:t>
    </dgm:pt>
    <dgm:pt modelId="{B4D5C9E8-DB9C-4793-B8AF-BA9EEEB78DA0}" type="sibTrans" cxnId="{07762161-74D1-4CD7-B006-6F95D4B4F968}">
      <dgm:prSet/>
      <dgm:spPr/>
      <dgm:t>
        <a:bodyPr/>
        <a:lstStyle/>
        <a:p>
          <a:endParaRPr lang="en-IN"/>
        </a:p>
      </dgm:t>
    </dgm:pt>
    <dgm:pt modelId="{B6AF836C-0CB8-45CF-A853-109D28F9936E}">
      <dgm:prSet phldrT="[Text]" custT="1"/>
      <dgm:spPr/>
      <dgm:t>
        <a:bodyPr anchor="ctr"/>
        <a:lstStyle/>
        <a:p>
          <a:pPr algn="l"/>
          <a:endParaRPr lang="en-US" sz="1400" dirty="0"/>
        </a:p>
      </dgm:t>
    </dgm:pt>
    <dgm:pt modelId="{451916CD-A26A-41FC-8F5D-26A3E10F1444}" type="sibTrans" cxnId="{2FF6366A-7B1D-4FFD-9FF6-15A987E13431}">
      <dgm:prSet/>
      <dgm:spPr/>
      <dgm:t>
        <a:bodyPr/>
        <a:lstStyle/>
        <a:p>
          <a:endParaRPr lang="en-US"/>
        </a:p>
      </dgm:t>
    </dgm:pt>
    <dgm:pt modelId="{B20C103D-31C7-4D4B-8FCC-46B7395C3E4C}" type="parTrans" cxnId="{2FF6366A-7B1D-4FFD-9FF6-15A987E13431}">
      <dgm:prSet/>
      <dgm:spPr/>
      <dgm:t>
        <a:bodyPr/>
        <a:lstStyle/>
        <a:p>
          <a:endParaRPr lang="en-US"/>
        </a:p>
      </dgm:t>
    </dgm:pt>
    <dgm:pt modelId="{3D212A6C-0277-4AF5-94F8-5644BB63FF78}" type="pres">
      <dgm:prSet presAssocID="{36953058-C5C3-4302-9055-D834F68FE1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DC66F27-6ED6-44EF-8105-CE1EA10E8AB4}" type="pres">
      <dgm:prSet presAssocID="{02C6DD84-D8CA-4C19-9F7B-BFF06D3D32F4}" presName="composite" presStyleCnt="0"/>
      <dgm:spPr/>
      <dgm:t>
        <a:bodyPr/>
        <a:lstStyle/>
        <a:p>
          <a:endParaRPr lang="en-IN"/>
        </a:p>
      </dgm:t>
    </dgm:pt>
    <dgm:pt modelId="{C7990984-B414-4291-BFCF-4E5E171CE956}" type="pres">
      <dgm:prSet presAssocID="{02C6DD84-D8CA-4C19-9F7B-BFF06D3D32F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23AB4B-4992-41AE-8C4D-CDA51946BADE}" type="pres">
      <dgm:prSet presAssocID="{02C6DD84-D8CA-4C19-9F7B-BFF06D3D32F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D87F0A-E778-4295-8717-BD7468D53584}" type="pres">
      <dgm:prSet presAssocID="{49E792F1-7000-4892-9A27-2140DFA7D4BB}" presName="space" presStyleCnt="0"/>
      <dgm:spPr/>
      <dgm:t>
        <a:bodyPr/>
        <a:lstStyle/>
        <a:p>
          <a:endParaRPr lang="en-IN"/>
        </a:p>
      </dgm:t>
    </dgm:pt>
    <dgm:pt modelId="{B102F6C1-DA37-4F32-B7E7-285AA6F0DD82}" type="pres">
      <dgm:prSet presAssocID="{66CC9F03-D237-4382-AC7A-825AB03D0A32}" presName="composite" presStyleCnt="0"/>
      <dgm:spPr/>
      <dgm:t>
        <a:bodyPr/>
        <a:lstStyle/>
        <a:p>
          <a:endParaRPr lang="en-IN"/>
        </a:p>
      </dgm:t>
    </dgm:pt>
    <dgm:pt modelId="{B8B81C4C-954F-4BE8-A338-D4AA66D37FAB}" type="pres">
      <dgm:prSet presAssocID="{66CC9F03-D237-4382-AC7A-825AB03D0A3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33D1D97-C4C1-4C73-8B10-C9047EADC5C3}" type="pres">
      <dgm:prSet presAssocID="{66CC9F03-D237-4382-AC7A-825AB03D0A3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297AFBF-3924-48B8-B3BF-D32FE10E9867}" type="pres">
      <dgm:prSet presAssocID="{F813F185-53A0-4CD1-9D1C-20C04D55B7A6}" presName="space" presStyleCnt="0"/>
      <dgm:spPr/>
      <dgm:t>
        <a:bodyPr/>
        <a:lstStyle/>
        <a:p>
          <a:endParaRPr lang="en-IN"/>
        </a:p>
      </dgm:t>
    </dgm:pt>
    <dgm:pt modelId="{44341929-1878-48AD-AFC2-6AC3A697B80A}" type="pres">
      <dgm:prSet presAssocID="{A4DD62B3-054D-46D7-BB74-53C0C12FA70D}" presName="composite" presStyleCnt="0"/>
      <dgm:spPr/>
      <dgm:t>
        <a:bodyPr/>
        <a:lstStyle/>
        <a:p>
          <a:endParaRPr lang="en-IN"/>
        </a:p>
      </dgm:t>
    </dgm:pt>
    <dgm:pt modelId="{A6F02159-C9AA-42D5-BDE4-0855E7E9C747}" type="pres">
      <dgm:prSet presAssocID="{A4DD62B3-054D-46D7-BB74-53C0C12FA70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3B9CF38-17E3-4DBC-9663-CFE82FD2AE82}" type="pres">
      <dgm:prSet presAssocID="{A4DD62B3-054D-46D7-BB74-53C0C12FA70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FF6366A-7B1D-4FFD-9FF6-15A987E13431}" srcId="{02C6DD84-D8CA-4C19-9F7B-BFF06D3D32F4}" destId="{B6AF836C-0CB8-45CF-A853-109D28F9936E}" srcOrd="0" destOrd="0" parTransId="{B20C103D-31C7-4D4B-8FCC-46B7395C3E4C}" sibTransId="{451916CD-A26A-41FC-8F5D-26A3E10F1444}"/>
    <dgm:cxn modelId="{74F9A969-3D69-49EC-90BB-2968654EF831}" srcId="{36953058-C5C3-4302-9055-D834F68FE149}" destId="{66CC9F03-D237-4382-AC7A-825AB03D0A32}" srcOrd="1" destOrd="0" parTransId="{D4A08E4F-209B-479C-9466-1AE60CDBFA8E}" sibTransId="{F813F185-53A0-4CD1-9D1C-20C04D55B7A6}"/>
    <dgm:cxn modelId="{6D33E22C-5482-428E-8180-E04997DC41C5}" type="presOf" srcId="{A4DD62B3-054D-46D7-BB74-53C0C12FA70D}" destId="{A6F02159-C9AA-42D5-BDE4-0855E7E9C747}" srcOrd="0" destOrd="0" presId="urn:microsoft.com/office/officeart/2005/8/layout/hList1"/>
    <dgm:cxn modelId="{99D576FE-5DA3-479D-BD5D-D5F27FBC3A45}" type="presOf" srcId="{924550D9-2B43-4052-83AD-54D0D62BC38B}" destId="{D33D1D97-C4C1-4C73-8B10-C9047EADC5C3}" srcOrd="0" destOrd="1" presId="urn:microsoft.com/office/officeart/2005/8/layout/hList1"/>
    <dgm:cxn modelId="{49557F59-30BF-41AF-BEE3-493E3BA5C1ED}" type="presOf" srcId="{B6AF836C-0CB8-45CF-A853-109D28F9936E}" destId="{D823AB4B-4992-41AE-8C4D-CDA51946BADE}" srcOrd="0" destOrd="0" presId="urn:microsoft.com/office/officeart/2005/8/layout/hList1"/>
    <dgm:cxn modelId="{588BF2EA-739B-4495-AB75-8FA4746722C3}" type="presOf" srcId="{36953058-C5C3-4302-9055-D834F68FE149}" destId="{3D212A6C-0277-4AF5-94F8-5644BB63FF78}" srcOrd="0" destOrd="0" presId="urn:microsoft.com/office/officeart/2005/8/layout/hList1"/>
    <dgm:cxn modelId="{126167E5-49FC-4B03-A1D4-B322066828DD}" type="presOf" srcId="{2222DC84-DB85-4FC2-B509-E4C99CF45262}" destId="{D33D1D97-C4C1-4C73-8B10-C9047EADC5C3}" srcOrd="0" destOrd="2" presId="urn:microsoft.com/office/officeart/2005/8/layout/hList1"/>
    <dgm:cxn modelId="{7EF3A7C8-54A7-4C84-832C-54655D76DEF5}" srcId="{A4DD62B3-054D-46D7-BB74-53C0C12FA70D}" destId="{1FF1825B-BE20-466C-B3E4-4EA5CB206340}" srcOrd="0" destOrd="0" parTransId="{951DC779-99E0-4A33-B9B2-1E9DE8947B46}" sibTransId="{39B0D264-43F0-4592-A804-4D5F3DE63B61}"/>
    <dgm:cxn modelId="{CEBBF7A8-6147-45CD-86CF-1667D748436C}" srcId="{36953058-C5C3-4302-9055-D834F68FE149}" destId="{02C6DD84-D8CA-4C19-9F7B-BFF06D3D32F4}" srcOrd="0" destOrd="0" parTransId="{DF2CA948-4F07-4084-9512-B2282F81BBA8}" sibTransId="{49E792F1-7000-4892-9A27-2140DFA7D4BB}"/>
    <dgm:cxn modelId="{FC9AB9ED-3AC1-4527-BEFA-D6C3BFA69806}" type="presOf" srcId="{66CC9F03-D237-4382-AC7A-825AB03D0A32}" destId="{B8B81C4C-954F-4BE8-A338-D4AA66D37FAB}" srcOrd="0" destOrd="0" presId="urn:microsoft.com/office/officeart/2005/8/layout/hList1"/>
    <dgm:cxn modelId="{FCA39919-D873-460C-B391-A8F6358502C5}" srcId="{66CC9F03-D237-4382-AC7A-825AB03D0A32}" destId="{924550D9-2B43-4052-83AD-54D0D62BC38B}" srcOrd="1" destOrd="0" parTransId="{52A70297-9002-4CDF-9D52-CF423366F5AA}" sibTransId="{31649A6B-C1AF-4710-9145-5CE4F1883C80}"/>
    <dgm:cxn modelId="{43BCF3CC-EFC8-42DE-99DF-6E01EC7E8342}" srcId="{36953058-C5C3-4302-9055-D834F68FE149}" destId="{A4DD62B3-054D-46D7-BB74-53C0C12FA70D}" srcOrd="2" destOrd="0" parTransId="{16466B58-3CA5-4809-9E9C-9F2A738A6F02}" sibTransId="{DDDD8C31-DC79-45D5-BBAF-B2C0354801A0}"/>
    <dgm:cxn modelId="{22EE34B8-68A4-4E7B-9865-CDD1842790B0}" srcId="{66CC9F03-D237-4382-AC7A-825AB03D0A32}" destId="{59A34596-E7FB-4705-82FB-B161ED1E9CFC}" srcOrd="0" destOrd="0" parTransId="{7DBBF1ED-60DC-4BA3-BC4C-D6F7EC70423F}" sibTransId="{6DEA8ACF-85AF-4088-9CEE-BAC2530189E7}"/>
    <dgm:cxn modelId="{C7EFF488-A585-4F64-8162-819CC1CFFF05}" type="presOf" srcId="{59A34596-E7FB-4705-82FB-B161ED1E9CFC}" destId="{D33D1D97-C4C1-4C73-8B10-C9047EADC5C3}" srcOrd="0" destOrd="0" presId="urn:microsoft.com/office/officeart/2005/8/layout/hList1"/>
    <dgm:cxn modelId="{BB1D4FC9-A268-4109-9675-FD96DA9F4700}" type="presOf" srcId="{02C6DD84-D8CA-4C19-9F7B-BFF06D3D32F4}" destId="{C7990984-B414-4291-BFCF-4E5E171CE956}" srcOrd="0" destOrd="0" presId="urn:microsoft.com/office/officeart/2005/8/layout/hList1"/>
    <dgm:cxn modelId="{07762161-74D1-4CD7-B006-6F95D4B4F968}" srcId="{66CC9F03-D237-4382-AC7A-825AB03D0A32}" destId="{2222DC84-DB85-4FC2-B509-E4C99CF45262}" srcOrd="2" destOrd="0" parTransId="{AFDC9028-FB23-4656-9D93-9446AB827490}" sibTransId="{B4D5C9E8-DB9C-4793-B8AF-BA9EEEB78DA0}"/>
    <dgm:cxn modelId="{59A690B2-ED25-4CAD-8D06-F889064D1182}" type="presOf" srcId="{1FF1825B-BE20-466C-B3E4-4EA5CB206340}" destId="{23B9CF38-17E3-4DBC-9663-CFE82FD2AE82}" srcOrd="0" destOrd="0" presId="urn:microsoft.com/office/officeart/2005/8/layout/hList1"/>
    <dgm:cxn modelId="{21EC2FE5-A92C-4148-A90A-C52994B1CF11}" type="presParOf" srcId="{3D212A6C-0277-4AF5-94F8-5644BB63FF78}" destId="{8DC66F27-6ED6-44EF-8105-CE1EA10E8AB4}" srcOrd="0" destOrd="0" presId="urn:microsoft.com/office/officeart/2005/8/layout/hList1"/>
    <dgm:cxn modelId="{0D740F9B-2086-48EC-81DB-03A1D1D40D09}" type="presParOf" srcId="{8DC66F27-6ED6-44EF-8105-CE1EA10E8AB4}" destId="{C7990984-B414-4291-BFCF-4E5E171CE956}" srcOrd="0" destOrd="0" presId="urn:microsoft.com/office/officeart/2005/8/layout/hList1"/>
    <dgm:cxn modelId="{9DE3D2BA-BFBE-43FE-8166-205EB7CE4415}" type="presParOf" srcId="{8DC66F27-6ED6-44EF-8105-CE1EA10E8AB4}" destId="{D823AB4B-4992-41AE-8C4D-CDA51946BADE}" srcOrd="1" destOrd="0" presId="urn:microsoft.com/office/officeart/2005/8/layout/hList1"/>
    <dgm:cxn modelId="{E4650C64-5052-4AF5-819B-1477C2D825C1}" type="presParOf" srcId="{3D212A6C-0277-4AF5-94F8-5644BB63FF78}" destId="{84D87F0A-E778-4295-8717-BD7468D53584}" srcOrd="1" destOrd="0" presId="urn:microsoft.com/office/officeart/2005/8/layout/hList1"/>
    <dgm:cxn modelId="{1420435F-84C6-4219-A79D-2504E0E56920}" type="presParOf" srcId="{3D212A6C-0277-4AF5-94F8-5644BB63FF78}" destId="{B102F6C1-DA37-4F32-B7E7-285AA6F0DD82}" srcOrd="2" destOrd="0" presId="urn:microsoft.com/office/officeart/2005/8/layout/hList1"/>
    <dgm:cxn modelId="{95958F9A-CEB0-4D1A-82F6-17A133B47CFF}" type="presParOf" srcId="{B102F6C1-DA37-4F32-B7E7-285AA6F0DD82}" destId="{B8B81C4C-954F-4BE8-A338-D4AA66D37FAB}" srcOrd="0" destOrd="0" presId="urn:microsoft.com/office/officeart/2005/8/layout/hList1"/>
    <dgm:cxn modelId="{324E91B6-E476-4D0E-99C4-CC53CFCBCA5C}" type="presParOf" srcId="{B102F6C1-DA37-4F32-B7E7-285AA6F0DD82}" destId="{D33D1D97-C4C1-4C73-8B10-C9047EADC5C3}" srcOrd="1" destOrd="0" presId="urn:microsoft.com/office/officeart/2005/8/layout/hList1"/>
    <dgm:cxn modelId="{BED8D549-D970-4F91-83C6-BFFC03771D28}" type="presParOf" srcId="{3D212A6C-0277-4AF5-94F8-5644BB63FF78}" destId="{F297AFBF-3924-48B8-B3BF-D32FE10E9867}" srcOrd="3" destOrd="0" presId="urn:microsoft.com/office/officeart/2005/8/layout/hList1"/>
    <dgm:cxn modelId="{F9A9C07A-772B-449E-B64E-C51B225E59FD}" type="presParOf" srcId="{3D212A6C-0277-4AF5-94F8-5644BB63FF78}" destId="{44341929-1878-48AD-AFC2-6AC3A697B80A}" srcOrd="4" destOrd="0" presId="urn:microsoft.com/office/officeart/2005/8/layout/hList1"/>
    <dgm:cxn modelId="{31A2E8D4-1760-4903-8569-E6692612955B}" type="presParOf" srcId="{44341929-1878-48AD-AFC2-6AC3A697B80A}" destId="{A6F02159-C9AA-42D5-BDE4-0855E7E9C747}" srcOrd="0" destOrd="0" presId="urn:microsoft.com/office/officeart/2005/8/layout/hList1"/>
    <dgm:cxn modelId="{C80698F2-1C20-4185-A0B7-F2D72FFC56A0}" type="presParOf" srcId="{44341929-1878-48AD-AFC2-6AC3A697B80A}" destId="{23B9CF38-17E3-4DBC-9663-CFE82FD2AE82}" srcOrd="1" destOrd="0" presId="urn:microsoft.com/office/officeart/2005/8/layout/hList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881BB-B11A-425D-BF08-5A3A13465E39}">
      <dsp:nvSpPr>
        <dsp:cNvPr id="0" name=""/>
        <dsp:cNvSpPr/>
      </dsp:nvSpPr>
      <dsp:spPr>
        <a:xfrm>
          <a:off x="623" y="887"/>
          <a:ext cx="7771153" cy="1121575"/>
        </a:xfrm>
        <a:prstGeom prst="roundRect">
          <a:avLst>
            <a:gd name="adj" fmla="val 10000"/>
          </a:avLst>
        </a:prstGeom>
        <a:solidFill>
          <a:srgbClr val="C05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BACKGROUND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parent company Saurashtra Minerals Pvt. Ltd. commenced Business of </a:t>
          </a:r>
          <a:br>
            <a:rPr lang="en-US" sz="1600" kern="1200" dirty="0" smtClean="0"/>
          </a:br>
          <a:r>
            <a:rPr lang="en-US" sz="1600" kern="1200" dirty="0" smtClean="0"/>
            <a:t>mining in the year 1951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3473" y="33737"/>
        <a:ext cx="7705453" cy="1055875"/>
      </dsp:txXfrm>
    </dsp:sp>
    <dsp:sp modelId="{633A9E99-83A9-4421-AF6C-0799BF9638F1}">
      <dsp:nvSpPr>
        <dsp:cNvPr id="0" name=""/>
        <dsp:cNvSpPr/>
      </dsp:nvSpPr>
      <dsp:spPr>
        <a:xfrm>
          <a:off x="3517" y="1176938"/>
          <a:ext cx="1854083" cy="2790256"/>
        </a:xfrm>
        <a:prstGeom prst="roundRect">
          <a:avLst>
            <a:gd name="adj" fmla="val 10000"/>
          </a:avLst>
        </a:prstGeom>
        <a:solidFill>
          <a:srgbClr val="F4E9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MANAGEMENT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Managed by third generation entrepreneurs  in mining business.  Closely held Family owned Private Company.</a:t>
          </a:r>
        </a:p>
      </dsp:txBody>
      <dsp:txXfrm>
        <a:off x="57821" y="1231242"/>
        <a:ext cx="1745475" cy="2681648"/>
      </dsp:txXfrm>
    </dsp:sp>
    <dsp:sp modelId="{8D93E4F0-69E3-4CF9-85B2-1801EFA87E77}">
      <dsp:nvSpPr>
        <dsp:cNvPr id="0" name=""/>
        <dsp:cNvSpPr/>
      </dsp:nvSpPr>
      <dsp:spPr>
        <a:xfrm>
          <a:off x="2013344" y="1176938"/>
          <a:ext cx="1854083" cy="2790256"/>
        </a:xfrm>
        <a:prstGeom prst="roundRect">
          <a:avLst>
            <a:gd name="adj" fmla="val 10000"/>
          </a:avLst>
        </a:prstGeom>
        <a:solidFill>
          <a:srgbClr val="F4E9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ADVISORY COMMITTEE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Qualified Geologists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 Mining Engineers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Financial Executives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067648" y="1231242"/>
        <a:ext cx="1745475" cy="2681648"/>
      </dsp:txXfrm>
    </dsp:sp>
    <dsp:sp modelId="{A102C61A-E85C-423F-A78A-6B2BCF3F9848}">
      <dsp:nvSpPr>
        <dsp:cNvPr id="0" name=""/>
        <dsp:cNvSpPr/>
      </dsp:nvSpPr>
      <dsp:spPr>
        <a:xfrm>
          <a:off x="4023170" y="1176938"/>
          <a:ext cx="1854083" cy="2790256"/>
        </a:xfrm>
        <a:prstGeom prst="roundRect">
          <a:avLst>
            <a:gd name="adj" fmla="val 10000"/>
          </a:avLst>
        </a:prstGeom>
        <a:solidFill>
          <a:srgbClr val="F4E9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MINING TEAM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Strong and  dedicated team of professionals carrying out scientific mining using the latest technologies in an environment friendly manner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077474" y="1231242"/>
        <a:ext cx="1745475" cy="2681648"/>
      </dsp:txXfrm>
    </dsp:sp>
    <dsp:sp modelId="{A820B11C-4CA4-40C3-9DDF-3338FC7D0A74}">
      <dsp:nvSpPr>
        <dsp:cNvPr id="0" name=""/>
        <dsp:cNvSpPr/>
      </dsp:nvSpPr>
      <dsp:spPr>
        <a:xfrm>
          <a:off x="6032996" y="1176938"/>
          <a:ext cx="1726503" cy="2875319"/>
        </a:xfrm>
        <a:prstGeom prst="roundRect">
          <a:avLst>
            <a:gd name="adj" fmla="val 10000"/>
          </a:avLst>
        </a:prstGeom>
        <a:solidFill>
          <a:srgbClr val="F4E9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QUALITY CONTROL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International standards for Quality in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Mining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Processing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Logistics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Export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6083564" y="1227506"/>
        <a:ext cx="1625367" cy="2774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148A2-9F28-334E-8CB6-D5BF506C67B8}" type="datetimeFigureOut">
              <a:rPr lang="en-US" smtClean="0"/>
              <a:pPr/>
              <a:t>03/06/2017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B537C-B61B-C243-B8B3-D453BEB45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021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3E351-16F6-394D-8BC1-40BA3398A830}" type="datetimeFigureOut">
              <a:rPr lang="en-US"/>
              <a:pPr>
                <a:defRPr/>
              </a:pPr>
              <a:t>03/06/2017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219F7-A2C6-3C43-8DEC-058AAF699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508032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4FC0-4C79-9A47-BB50-7B444FF59054}" type="datetimeFigureOut">
              <a:rPr lang="en-US"/>
              <a:pPr>
                <a:defRPr/>
              </a:pPr>
              <a:t>03/06/2017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B18CD-BA29-0E42-BF3B-B95515EA1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975500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CA3A5-38A0-B144-A9A4-083526D5AD21}" type="datetimeFigureOut">
              <a:rPr lang="en-US"/>
              <a:pPr>
                <a:defRPr/>
              </a:pPr>
              <a:t>03/06/2017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4CC87-E45E-6044-8EFB-CDFC1D6D9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274722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C88A-49A5-0E4D-B807-AF9CF180BD3F}" type="datetimeFigureOut">
              <a:rPr lang="en-US"/>
              <a:pPr>
                <a:defRPr/>
              </a:pPr>
              <a:t>03/06/2017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8C4E1-6849-8E4F-98C8-6F8079773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9523358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3FB2-A71E-A643-B563-0BDEF14B253A}" type="datetimeFigureOut">
              <a:rPr lang="en-US"/>
              <a:pPr>
                <a:defRPr/>
              </a:pPr>
              <a:t>03/06/2017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F0D40-9E82-A045-AB4A-257AF24F9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253015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80FBF-BE13-C74E-8098-157B1982BCBE}" type="datetimeFigureOut">
              <a:rPr lang="en-US"/>
              <a:pPr>
                <a:defRPr/>
              </a:pPr>
              <a:t>03/06/2017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88318-A872-FE42-88CB-FE03B2B6D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44868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1359A-CEEA-C544-B950-CD4811255EEE}" type="datetimeFigureOut">
              <a:rPr lang="en-US"/>
              <a:pPr>
                <a:defRPr/>
              </a:pPr>
              <a:t>03/06/2017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78592-2F21-9A46-A21B-68949D144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323534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0C3B-3896-CB48-BBC6-734E1E777769}" type="datetimeFigureOut">
              <a:rPr lang="en-US"/>
              <a:pPr>
                <a:defRPr/>
              </a:pPr>
              <a:t>03/06/2017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9CA8C-C10D-DE40-A2D8-CA1D3AF62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243506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ACF6C-BA54-494A-B823-FCFCF4AC4551}" type="datetimeFigureOut">
              <a:rPr lang="en-US"/>
              <a:pPr>
                <a:defRPr/>
              </a:pPr>
              <a:t>03/06/2017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04ECA-2BB8-894A-94BD-12B66D775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786274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0D73E-338B-B04C-8EF0-02985D0CAC0F}" type="datetimeFigureOut">
              <a:rPr lang="en-US"/>
              <a:pPr>
                <a:defRPr/>
              </a:pPr>
              <a:t>03/06/2017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218AA-DD5F-9146-A989-7F9176CF7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52138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4F963-5E0C-4A41-89FE-2F5571074048}" type="datetimeFigureOut">
              <a:rPr lang="en-US"/>
              <a:pPr>
                <a:defRPr/>
              </a:pPr>
              <a:t>03/06/2017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74BAF-D064-384C-920E-2B36C5B05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5846508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 Screens 2010 Ins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39AC445-83F3-584F-BC1A-54422E709E74}" type="datetimeFigureOut">
              <a:rPr lang="en-US"/>
              <a:pPr>
                <a:defRPr/>
              </a:pPr>
              <a:t>03/06/2017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236159C-9941-F446-BD5C-1B5E12F070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bhavin@rawmin.com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mailto:mahesh@rawmin.com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bhargav@rawmin.com" TargetMode="Externa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rawmi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PPT Screens 2010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06450"/>
            <a:ext cx="6553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/>
                </a:solidFill>
                <a:latin typeface="+mn-lt"/>
                <a:ea typeface="+mn-ea"/>
              </a:rPr>
              <a:t>COMPANY PROFILE</a:t>
            </a:r>
            <a:endParaRPr lang="en-US" b="1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graphicFrame>
        <p:nvGraphicFramePr>
          <p:cNvPr id="5148" name="Group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2903541"/>
              </p:ext>
            </p:extLst>
          </p:nvPr>
        </p:nvGraphicFramePr>
        <p:xfrm>
          <a:off x="457200" y="1295400"/>
          <a:ext cx="8001000" cy="3657600"/>
        </p:xfrm>
        <a:graphic>
          <a:graphicData uri="http://schemas.openxmlformats.org/drawingml/2006/table">
            <a:tbl>
              <a:tblPr/>
              <a:tblGrid>
                <a:gridCol w="2668588"/>
                <a:gridCol w="5332412"/>
              </a:tblGrid>
              <a:tr h="4623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Company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Rawmin Mining And Industries Pvt. Ltd.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</a:tr>
              <a:tr h="4623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Constitution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Private Limited Company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7990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Sector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Mining and Manufacture of Mineral Based Value added Products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7990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Business activities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Mining and Exports of Bauxite and Iron Ore.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1134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Board of Directors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Mr. Mahesh J. Thanki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Mr.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Bhargav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G. Thanki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Mr.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Bhavin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H. Thanki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pic>
        <p:nvPicPr>
          <p:cNvPr id="5149" name="Picture 4" descr="bo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0888"/>
            <a:ext cx="91440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06450"/>
            <a:ext cx="6553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/>
                </a:solidFill>
                <a:latin typeface="+mn-lt"/>
                <a:ea typeface="+mn-ea"/>
              </a:rPr>
              <a:t>COMPANY AT A GLANCE</a:t>
            </a:r>
            <a:endParaRPr lang="en-US" b="1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237593"/>
            <a:ext cx="8458200" cy="480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93738" indent="-2365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altLang="en-US" sz="1600" dirty="0" smtClean="0">
                <a:latin typeface="Calibri" charset="0"/>
              </a:rPr>
              <a:t>Family Owned Private Mining Company promoted by </a:t>
            </a:r>
            <a:r>
              <a:rPr lang="en-US" altLang="en-US" sz="1600" dirty="0">
                <a:latin typeface="Calibri" charset="0"/>
              </a:rPr>
              <a:t>t</a:t>
            </a:r>
            <a:r>
              <a:rPr lang="en-US" altLang="en-US" sz="1600" dirty="0" smtClean="0">
                <a:latin typeface="Calibri" charset="0"/>
              </a:rPr>
              <a:t>hird generation entrepreneurs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altLang="en-US" sz="1600" dirty="0" smtClean="0">
                <a:latin typeface="Calibri" charset="0"/>
              </a:rPr>
              <a:t>Mine </a:t>
            </a:r>
            <a:r>
              <a:rPr lang="en-US" altLang="en-US" sz="1600" dirty="0">
                <a:latin typeface="Calibri" charset="0"/>
              </a:rPr>
              <a:t>Owner and Exporter of Bauxite </a:t>
            </a:r>
            <a:r>
              <a:rPr lang="en-US" altLang="en-US" sz="1600" dirty="0" smtClean="0">
                <a:latin typeface="Calibri" charset="0"/>
              </a:rPr>
              <a:t>from India</a:t>
            </a:r>
            <a:endParaRPr lang="en-US" altLang="en-US" sz="1600" dirty="0">
              <a:latin typeface="Calibri" charset="0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altLang="en-US" sz="1600" dirty="0">
                <a:latin typeface="Calibri" charset="0"/>
              </a:rPr>
              <a:t>Government of India Recognized Star Export House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altLang="en-US" sz="1600" dirty="0">
                <a:latin typeface="Calibri" charset="0"/>
              </a:rPr>
              <a:t>A strong governance </a:t>
            </a:r>
            <a:r>
              <a:rPr lang="en-US" altLang="en-US" sz="1600" dirty="0" smtClean="0">
                <a:latin typeface="Calibri" charset="0"/>
              </a:rPr>
              <a:t>structure </a:t>
            </a:r>
            <a:endParaRPr lang="en-US" altLang="en-US" sz="1600" dirty="0">
              <a:latin typeface="Calibri" charset="0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altLang="en-US" sz="1600" dirty="0" smtClean="0">
                <a:latin typeface="Calibri" charset="0"/>
              </a:rPr>
              <a:t>Long-life</a:t>
            </a:r>
            <a:r>
              <a:rPr lang="en-US" altLang="en-US" sz="1600" dirty="0">
                <a:latin typeface="Calibri" charset="0"/>
              </a:rPr>
              <a:t>, low-cost, export-oriented and value added mineral </a:t>
            </a:r>
            <a:r>
              <a:rPr lang="en-US" altLang="en-US" sz="1600" dirty="0" smtClean="0">
                <a:latin typeface="Calibri" charset="0"/>
              </a:rPr>
              <a:t>assets </a:t>
            </a:r>
            <a:endParaRPr lang="en-US" altLang="en-US" sz="1600" dirty="0">
              <a:latin typeface="Calibri" charset="0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altLang="en-US" sz="1600" dirty="0" smtClean="0">
                <a:latin typeface="Calibri" charset="0"/>
              </a:rPr>
              <a:t>Worldwide Delivery of Minerals in </a:t>
            </a:r>
            <a:r>
              <a:rPr lang="en-US" altLang="en-US" sz="1600" dirty="0">
                <a:latin typeface="Calibri" charset="0"/>
              </a:rPr>
              <a:t>an ethically and socially responsible </a:t>
            </a:r>
            <a:r>
              <a:rPr lang="en-US" altLang="en-US" sz="1600" dirty="0" smtClean="0">
                <a:latin typeface="Calibri" charset="0"/>
              </a:rPr>
              <a:t>manner</a:t>
            </a:r>
            <a:endParaRPr lang="en-US" altLang="en-US" sz="1600" dirty="0">
              <a:latin typeface="Calibri" charset="0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altLang="en-US" sz="1600" dirty="0">
                <a:latin typeface="Calibri" charset="0"/>
              </a:rPr>
              <a:t>Synergy of mining, value addition, logistics and quality </a:t>
            </a:r>
            <a:r>
              <a:rPr lang="en-US" altLang="en-US" sz="1600" dirty="0" smtClean="0">
                <a:latin typeface="Calibri" charset="0"/>
              </a:rPr>
              <a:t>control  </a:t>
            </a:r>
            <a:endParaRPr lang="en-US" altLang="en-US" sz="1600" dirty="0">
              <a:latin typeface="Calibri" charset="0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altLang="en-US" sz="1600" dirty="0">
                <a:latin typeface="Calibri" charset="0"/>
              </a:rPr>
              <a:t>Improved risks </a:t>
            </a:r>
            <a:r>
              <a:rPr lang="en-US" altLang="en-US" sz="1600" dirty="0" smtClean="0">
                <a:latin typeface="Calibri" charset="0"/>
              </a:rPr>
              <a:t>management</a:t>
            </a:r>
            <a:endParaRPr lang="en-US" altLang="en-US" sz="1600" dirty="0">
              <a:latin typeface="Calibri" charset="0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altLang="en-US" sz="1600" dirty="0">
                <a:latin typeface="Calibri" charset="0"/>
              </a:rPr>
              <a:t>Care of the environment and betterment of local </a:t>
            </a:r>
            <a:r>
              <a:rPr lang="en-US" altLang="en-US" sz="1600" dirty="0" smtClean="0">
                <a:latin typeface="Calibri" charset="0"/>
              </a:rPr>
              <a:t>communities</a:t>
            </a:r>
            <a:endParaRPr lang="en-US" altLang="en-US" sz="1600" dirty="0">
              <a:latin typeface="Calibri" charset="0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altLang="en-US" sz="1600" dirty="0" smtClean="0">
                <a:latin typeface="Calibri" charset="0"/>
              </a:rPr>
              <a:t>Easier </a:t>
            </a:r>
            <a:r>
              <a:rPr lang="en-US" altLang="en-US" sz="1600" dirty="0">
                <a:latin typeface="Calibri" charset="0"/>
              </a:rPr>
              <a:t>access to land, people and capital, the three critical resources on which our business success is </a:t>
            </a:r>
            <a:r>
              <a:rPr lang="en-US" altLang="en-US" sz="1600" dirty="0" smtClean="0">
                <a:latin typeface="Calibri" charset="0"/>
              </a:rPr>
              <a:t>built</a:t>
            </a:r>
            <a:endParaRPr lang="en-US" altLang="en-US" sz="1600" dirty="0">
              <a:latin typeface="Calibri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</a:pPr>
            <a:endParaRPr lang="en-US" altLang="en-US" sz="1600" dirty="0">
              <a:latin typeface="Calibri" charset="0"/>
            </a:endParaRPr>
          </a:p>
        </p:txBody>
      </p:sp>
      <p:pic>
        <p:nvPicPr>
          <p:cNvPr id="7" name="Picture 4" descr="bot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0888"/>
            <a:ext cx="91440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5451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06450"/>
            <a:ext cx="6553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/>
                </a:solidFill>
                <a:latin typeface="+mn-lt"/>
                <a:ea typeface="+mn-ea"/>
              </a:rPr>
              <a:t>FOUNDATIONS FOR SUCCESS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91144812"/>
              </p:ext>
            </p:extLst>
          </p:nvPr>
        </p:nvGraphicFramePr>
        <p:xfrm>
          <a:off x="533400" y="1397000"/>
          <a:ext cx="7772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bot0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0888"/>
            <a:ext cx="91440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D881BB-B11A-425D-BF08-5A3A13465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ED881BB-B11A-425D-BF08-5A3A13465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3A9E99-83A9-4421-AF6C-0799BF963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633A9E99-83A9-4421-AF6C-0799BF963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93E4F0-69E3-4CF9-85B2-1801EFA87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8D93E4F0-69E3-4CF9-85B2-1801EFA87E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02C61A-E85C-423F-A78A-6B2BCF3F9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A102C61A-E85C-423F-A78A-6B2BCF3F9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20B11C-4CA4-40C3-9DDF-3338FC7D0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A820B11C-4CA4-40C3-9DDF-3338FC7D0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0976584"/>
              </p:ext>
            </p:extLst>
          </p:nvPr>
        </p:nvGraphicFramePr>
        <p:xfrm>
          <a:off x="-1" y="609600"/>
          <a:ext cx="9144001" cy="5211972"/>
        </p:xfrm>
        <a:graphic>
          <a:graphicData uri="http://schemas.openxmlformats.org/drawingml/2006/table">
            <a:tbl>
              <a:tblPr/>
              <a:tblGrid>
                <a:gridCol w="898864"/>
                <a:gridCol w="5824122"/>
                <a:gridCol w="2421015"/>
              </a:tblGrid>
              <a:tr h="211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Sr. No.</a:t>
                      </a:r>
                      <a:endParaRPr kumimoji="0" lang="en-I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Valued Customers of Rawmin</a:t>
                      </a:r>
                      <a:endParaRPr kumimoji="0" lang="en-I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Products</a:t>
                      </a:r>
                      <a:endParaRPr kumimoji="0" lang="en-I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11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Glencore International AG, Switzerland</a:t>
                      </a:r>
                      <a:endParaRPr kumimoji="0" lang="en-IN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rowSpan="9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Metallurgical Grade Bauxite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211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Minermet</a:t>
                      </a:r>
                      <a:r>
                        <a:rPr kumimoji="0" lang="en-I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SA, Switzerland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Middle East Mining Resources, UAE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Dadco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Alumina &amp; Chemicals Ltd., Germany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Vimetco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N.V.,Netherlands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Azeral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Azarbaijan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Nippon Light Metal, Japan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Age Trading FZC, UAE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Commercial Metals Company, USA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10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Saudi Cement Co., Saudi Arabia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 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Cement 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Grade Bauxite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11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Gulf Cement Company, Qatar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12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Eastern Province Cement Co., Saudi Arabia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13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Union Cement, UAE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14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Gulf Cement, UAE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15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National Cement, UAE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16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Samsung C &amp; T Corporation, Korea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Iron Ore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211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17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Rudhra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Minerals Pte. Ltd. Singapore</a:t>
                      </a:r>
                      <a:endParaRPr kumimoji="0" lang="en-I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4" descr="bo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0888"/>
            <a:ext cx="91440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152388"/>
              </p:ext>
            </p:extLst>
          </p:nvPr>
        </p:nvGraphicFramePr>
        <p:xfrm>
          <a:off x="0" y="685800"/>
          <a:ext cx="9144000" cy="5145088"/>
        </p:xfrm>
        <a:graphic>
          <a:graphicData uri="http://schemas.openxmlformats.org/drawingml/2006/table">
            <a:tbl>
              <a:tblPr/>
              <a:tblGrid>
                <a:gridCol w="1281198"/>
                <a:gridCol w="7862802"/>
              </a:tblGrid>
              <a:tr h="4831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I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Milestones</a:t>
                      </a:r>
                      <a:endParaRPr kumimoji="0" lang="en-I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213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1951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Incorporation of the parent company- Saurashtra Minerals Pvt.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Ltd. as the Pioneer Mining   Company In Gujarat State, India</a:t>
                      </a:r>
                      <a:endParaRPr kumimoji="0" lang="en-I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6435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1981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Rawmin Trade Agencies was established to export Bauxite in the international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market. It performs maiden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shipment of Bauxite to UAE during this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 </a:t>
                      </a:r>
                      <a:endParaRPr kumimoji="0" lang="en-I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7572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1982-1998</a:t>
                      </a:r>
                      <a:endParaRPr kumimoji="0" lang="en-I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Rawmin continues its growth and establishes itself as a leading exporter of Cement Grade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Bauxite from India</a:t>
                      </a:r>
                      <a:endParaRPr kumimoji="0" lang="en-I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6106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1999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Rawmin effects its first Metallurgical Grade Bauxite export shipment from India to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Japan</a:t>
                      </a:r>
                      <a:endParaRPr kumimoji="0" lang="en-I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1007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2001-02</a:t>
                      </a:r>
                      <a:endParaRPr kumimoji="0" lang="en-I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Rawmin is registered as a 100% Export Oriented Unit (EOU) with the Government of India. Rawmin sets up its Bauxite Beneficiation Plant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to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manufacture the finest quality of Beneficiated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Bauxite for metallurgical end use</a:t>
                      </a:r>
                      <a:endParaRPr kumimoji="0" lang="en-I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8213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2003-04</a:t>
                      </a:r>
                      <a:endParaRPr kumimoji="0" lang="en-I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Export House Recognition Granted by the Government of India. Rawmin undertakes its export operations as a 100% Export Oriented Unit (EOU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)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bo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0888"/>
            <a:ext cx="91440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197226"/>
              </p:ext>
            </p:extLst>
          </p:nvPr>
        </p:nvGraphicFramePr>
        <p:xfrm>
          <a:off x="0" y="685797"/>
          <a:ext cx="9144000" cy="5181602"/>
        </p:xfrm>
        <a:graphic>
          <a:graphicData uri="http://schemas.openxmlformats.org/drawingml/2006/table">
            <a:tbl>
              <a:tblPr/>
              <a:tblGrid>
                <a:gridCol w="1281198"/>
                <a:gridCol w="7862802"/>
              </a:tblGrid>
              <a:tr h="6250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I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Milestones</a:t>
                      </a:r>
                      <a:endParaRPr kumimoji="0" lang="en-I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189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2003-2008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Rawmin undertakes detailed identification, prospecting and survey of potential Bauxite bearing areas in Maharashtra State in 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89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2004-2008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Rawmin continues its growth and establishes itself as a leading exporter of Metallurgical Grade Bauxite worldwide to various end users in Ukraine, Romania, Germany, China and Azerbaijan.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6695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2008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Rawmin executes Memorandum of Understanding with the Government of Maharashtra to setup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 Alumina Refinery in Maharashtra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7586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2010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Rawmin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ventures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into export of Iron Ore from Goa, India. Rawmin acquires strategic port based warehousing sites and areas for its mineral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exports from Goa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492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2012-2016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Rawmin continues its Bauxite export operations on a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larger scale to China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6008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2015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Government of India promulgates MMDR Amendment Act 2015 and introduces long pending reforms in the mining sector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4178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2015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Rawmin executes long term Bauxite offtake agreement  with ABx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bo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0888"/>
            <a:ext cx="91440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39827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06450"/>
            <a:ext cx="807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/>
                </a:solidFill>
                <a:latin typeface="+mn-lt"/>
                <a:ea typeface="+mn-ea"/>
              </a:rPr>
              <a:t>MINING RESERVES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1471466"/>
              </p:ext>
            </p:extLst>
          </p:nvPr>
        </p:nvGraphicFramePr>
        <p:xfrm>
          <a:off x="571500" y="1752600"/>
          <a:ext cx="8001000" cy="2905920"/>
        </p:xfrm>
        <a:graphic>
          <a:graphicData uri="http://schemas.openxmlformats.org/drawingml/2006/table">
            <a:tbl>
              <a:tblPr/>
              <a:tblGrid>
                <a:gridCol w="2667000"/>
                <a:gridCol w="2667000"/>
                <a:gridCol w="2667000"/>
              </a:tblGrid>
              <a:tr h="968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Bauxite Reserves</a:t>
                      </a:r>
                      <a:endParaRPr kumimoji="0" lang="en-I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State</a:t>
                      </a:r>
                      <a:endParaRPr kumimoji="0" lang="en-I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Million MT</a:t>
                      </a:r>
                      <a:endParaRPr kumimoji="0" lang="en-I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96864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Existing Bauxite 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Reserves in India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Maharashtra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12.00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96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Gujarat</a:t>
                      </a:r>
                      <a:endParaRPr kumimoji="0" lang="en-I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9.50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bo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0888"/>
            <a:ext cx="91440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06450"/>
            <a:ext cx="807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/>
                </a:solidFill>
                <a:latin typeface="+mn-lt"/>
                <a:ea typeface="+mn-ea"/>
              </a:rPr>
              <a:t>CONTACT US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1168400"/>
          <a:ext cx="76200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066800" y="1600200"/>
            <a:ext cx="2895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1000"/>
          </a:p>
        </p:txBody>
      </p:sp>
      <p:sp>
        <p:nvSpPr>
          <p:cNvPr id="13" name="TextBox 12"/>
          <p:cNvSpPr txBox="1"/>
          <p:nvPr/>
        </p:nvSpPr>
        <p:spPr>
          <a:xfrm>
            <a:off x="762000" y="2438400"/>
            <a:ext cx="2286000" cy="196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en-IN" sz="13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  <a:t>94 - A, </a:t>
            </a:r>
            <a:r>
              <a:rPr lang="en-IN" sz="1300" dirty="0" err="1">
                <a:solidFill>
                  <a:srgbClr val="0D0D0D"/>
                </a:solidFill>
                <a:latin typeface="Calibri" pitchFamily="34" charset="0"/>
                <a:cs typeface="Arial" charset="0"/>
              </a:rPr>
              <a:t>Mittal</a:t>
            </a:r>
            <a:r>
              <a:rPr lang="en-IN" sz="13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  <a:t> Court</a:t>
            </a:r>
            <a:br>
              <a:rPr lang="en-IN" sz="13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</a:br>
            <a:r>
              <a:rPr lang="en-IN" sz="13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  <a:t>224, </a:t>
            </a:r>
            <a:r>
              <a:rPr lang="en-IN" sz="1300" dirty="0" err="1">
                <a:solidFill>
                  <a:srgbClr val="0D0D0D"/>
                </a:solidFill>
                <a:latin typeface="Calibri" pitchFamily="34" charset="0"/>
                <a:cs typeface="Arial" charset="0"/>
              </a:rPr>
              <a:t>Nariman</a:t>
            </a:r>
            <a:r>
              <a:rPr lang="en-IN" sz="13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  <a:t> Point</a:t>
            </a:r>
            <a:br>
              <a:rPr lang="en-IN" sz="13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</a:br>
            <a:r>
              <a:rPr lang="en-IN" sz="13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  <a:t>Mumbai - 400 021</a:t>
            </a:r>
            <a:br>
              <a:rPr lang="en-IN" sz="13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</a:br>
            <a:r>
              <a:rPr lang="en-IN" sz="13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  <a:t>India</a:t>
            </a:r>
            <a:br>
              <a:rPr lang="en-IN" sz="13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</a:br>
            <a:r>
              <a:rPr lang="en-IN" sz="13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  <a:t/>
            </a:r>
            <a:br>
              <a:rPr lang="en-IN" sz="13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</a:br>
            <a:r>
              <a:rPr lang="en-IN" sz="13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  <a:t>Tel : + 91-22-22829191-92</a:t>
            </a:r>
            <a:br>
              <a:rPr lang="en-IN" sz="13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</a:br>
            <a:r>
              <a:rPr lang="en-IN" sz="13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  <a:t>Fax : + 91-22-22829193</a:t>
            </a:r>
          </a:p>
          <a:p>
            <a:pPr eaLnBrk="1" hangingPunct="1"/>
            <a:r>
              <a:rPr lang="en-US" sz="1300" dirty="0">
                <a:solidFill>
                  <a:srgbClr val="0D0D0D"/>
                </a:solidFill>
                <a:latin typeface="Calibri" pitchFamily="34" charset="0"/>
                <a:cs typeface="Arial" charset="0"/>
              </a:rPr>
              <a:t>Email:</a:t>
            </a:r>
            <a:r>
              <a:rPr lang="en-US" sz="1300" dirty="0">
                <a:latin typeface="Calibri" pitchFamily="34" charset="0"/>
                <a:cs typeface="Arial" charset="0"/>
              </a:rPr>
              <a:t> </a:t>
            </a:r>
            <a:r>
              <a:rPr lang="en-US" sz="1300" dirty="0">
                <a:latin typeface="Calibri" pitchFamily="34" charset="0"/>
                <a:cs typeface="Arial" charset="0"/>
                <a:hlinkClick r:id="rId6"/>
              </a:rPr>
              <a:t>bhargav@rawmin.com</a:t>
            </a:r>
            <a:r>
              <a:rPr lang="en-US" sz="1300" dirty="0">
                <a:cs typeface="Arial" charset="0"/>
              </a:rPr>
              <a:t>	</a:t>
            </a:r>
            <a:endParaRPr lang="en-IN" sz="1300" dirty="0">
              <a:cs typeface="Arial" charset="0"/>
            </a:endParaRPr>
          </a:p>
        </p:txBody>
      </p:sp>
      <p:sp>
        <p:nvSpPr>
          <p:cNvPr id="14343" name="TextBox 17"/>
          <p:cNvSpPr txBox="1">
            <a:spLocks noChangeArrowheads="1"/>
          </p:cNvSpPr>
          <p:nvPr/>
        </p:nvSpPr>
        <p:spPr bwMode="auto">
          <a:xfrm>
            <a:off x="3505200" y="2438400"/>
            <a:ext cx="22860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300">
                <a:latin typeface="Calibri" pitchFamily="34" charset="0"/>
              </a:rPr>
              <a:t>615, Gera's Imperium - II</a:t>
            </a:r>
            <a:br>
              <a:rPr lang="en-US" sz="1300">
                <a:latin typeface="Calibri" pitchFamily="34" charset="0"/>
              </a:rPr>
            </a:br>
            <a:r>
              <a:rPr lang="en-US" sz="1300">
                <a:latin typeface="Calibri" pitchFamily="34" charset="0"/>
              </a:rPr>
              <a:t>Patto Plaza</a:t>
            </a:r>
            <a:br>
              <a:rPr lang="en-US" sz="1300">
                <a:latin typeface="Calibri" pitchFamily="34" charset="0"/>
              </a:rPr>
            </a:br>
            <a:r>
              <a:rPr lang="en-US" sz="1300">
                <a:latin typeface="Calibri" pitchFamily="34" charset="0"/>
              </a:rPr>
              <a:t>Panaji – 403 001</a:t>
            </a:r>
            <a:br>
              <a:rPr lang="en-US" sz="1300">
                <a:latin typeface="Calibri" pitchFamily="34" charset="0"/>
              </a:rPr>
            </a:br>
            <a:r>
              <a:rPr lang="en-US" sz="1300">
                <a:latin typeface="Calibri" pitchFamily="34" charset="0"/>
              </a:rPr>
              <a:t>Goa</a:t>
            </a:r>
          </a:p>
          <a:p>
            <a:pPr eaLnBrk="1" hangingPunct="1"/>
            <a:r>
              <a:rPr lang="en-US" sz="1300">
                <a:latin typeface="Calibri" pitchFamily="34" charset="0"/>
              </a:rPr>
              <a:t>India</a:t>
            </a:r>
          </a:p>
          <a:p>
            <a:pPr eaLnBrk="1" hangingPunct="1"/>
            <a:endParaRPr lang="en-US" sz="1300">
              <a:latin typeface="Calibri" pitchFamily="34" charset="0"/>
            </a:endParaRPr>
          </a:p>
          <a:p>
            <a:pPr eaLnBrk="1" hangingPunct="1"/>
            <a:r>
              <a:rPr lang="en-US" sz="1300">
                <a:latin typeface="Calibri" pitchFamily="34" charset="0"/>
              </a:rPr>
              <a:t>Tel: +91-832-2970099</a:t>
            </a:r>
            <a:br>
              <a:rPr lang="en-US" sz="1300">
                <a:latin typeface="Calibri" pitchFamily="34" charset="0"/>
              </a:rPr>
            </a:br>
            <a:r>
              <a:rPr lang="en-US" sz="1300">
                <a:latin typeface="Calibri" pitchFamily="34" charset="0"/>
              </a:rPr>
              <a:t>Fax: +91-832-2970076</a:t>
            </a:r>
          </a:p>
          <a:p>
            <a:pPr eaLnBrk="1" hangingPunct="1"/>
            <a:r>
              <a:rPr lang="en-US" sz="1300">
                <a:latin typeface="Calibri" pitchFamily="34" charset="0"/>
              </a:rPr>
              <a:t>Email: </a:t>
            </a:r>
            <a:r>
              <a:rPr lang="en-US" sz="1300">
                <a:latin typeface="Calibri" pitchFamily="34" charset="0"/>
                <a:hlinkClick r:id="rId7"/>
              </a:rPr>
              <a:t>mahesh@rawmin.com</a:t>
            </a:r>
            <a:endParaRPr lang="en-US" sz="1300">
              <a:latin typeface="Calibri" pitchFamily="34" charset="0"/>
            </a:endParaRPr>
          </a:p>
          <a:p>
            <a:pPr eaLnBrk="1" hangingPunct="1"/>
            <a:endParaRPr lang="en-US" sz="1300">
              <a:latin typeface="Calibri" pitchFamily="34" charset="0"/>
            </a:endParaRPr>
          </a:p>
          <a:p>
            <a:pPr eaLnBrk="1" hangingPunct="1"/>
            <a:r>
              <a:rPr lang="en-US" sz="1300">
                <a:latin typeface="Calibri" pitchFamily="34" charset="0"/>
              </a:rPr>
              <a:t/>
            </a:r>
            <a:br>
              <a:rPr lang="en-US" sz="1300">
                <a:latin typeface="Calibri" pitchFamily="34" charset="0"/>
              </a:rPr>
            </a:br>
            <a:r>
              <a:rPr lang="en-US" sz="1300"/>
              <a:t/>
            </a:r>
            <a:br>
              <a:rPr lang="en-US" sz="1300"/>
            </a:br>
            <a:endParaRPr lang="en-US" sz="1300"/>
          </a:p>
        </p:txBody>
      </p:sp>
      <p:sp>
        <p:nvSpPr>
          <p:cNvPr id="20" name="TextBox 19"/>
          <p:cNvSpPr txBox="1"/>
          <p:nvPr/>
        </p:nvSpPr>
        <p:spPr>
          <a:xfrm>
            <a:off x="6248400" y="2514600"/>
            <a:ext cx="2162175" cy="209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latin typeface="Calibri" pitchFamily="34" charset="0"/>
                <a:cs typeface="Arial" charset="0"/>
              </a:rPr>
              <a:t>East Kadia Plots</a:t>
            </a:r>
          </a:p>
          <a:p>
            <a:pPr eaLnBrk="1" hangingPunct="1"/>
            <a:r>
              <a:rPr lang="en-US" sz="1300">
                <a:latin typeface="Calibri" pitchFamily="34" charset="0"/>
                <a:cs typeface="Arial" charset="0"/>
              </a:rPr>
              <a:t>Porbandar-360 575</a:t>
            </a:r>
          </a:p>
          <a:p>
            <a:pPr eaLnBrk="1" hangingPunct="1"/>
            <a:r>
              <a:rPr lang="en-US" sz="1300">
                <a:latin typeface="Calibri" pitchFamily="34" charset="0"/>
                <a:cs typeface="Arial" charset="0"/>
              </a:rPr>
              <a:t>Gujarat</a:t>
            </a:r>
          </a:p>
          <a:p>
            <a:pPr eaLnBrk="1" hangingPunct="1"/>
            <a:r>
              <a:rPr lang="en-US" sz="1300">
                <a:latin typeface="Calibri" pitchFamily="34" charset="0"/>
                <a:cs typeface="Arial" charset="0"/>
              </a:rPr>
              <a:t>India</a:t>
            </a:r>
            <a:br>
              <a:rPr lang="en-US" sz="1300">
                <a:latin typeface="Calibri" pitchFamily="34" charset="0"/>
                <a:cs typeface="Arial" charset="0"/>
              </a:rPr>
            </a:br>
            <a:endParaRPr lang="en-US" sz="1300">
              <a:latin typeface="Calibri" pitchFamily="34" charset="0"/>
              <a:cs typeface="Arial" charset="0"/>
            </a:endParaRPr>
          </a:p>
          <a:p>
            <a:pPr eaLnBrk="1" hangingPunct="1"/>
            <a:r>
              <a:rPr lang="en-US" sz="1300">
                <a:latin typeface="Calibri" pitchFamily="34" charset="0"/>
                <a:cs typeface="Arial" charset="0"/>
              </a:rPr>
              <a:t>Tel : +91-286-2241108</a:t>
            </a:r>
            <a:br>
              <a:rPr lang="en-US" sz="1300">
                <a:latin typeface="Calibri" pitchFamily="34" charset="0"/>
                <a:cs typeface="Arial" charset="0"/>
              </a:rPr>
            </a:br>
            <a:r>
              <a:rPr lang="en-US" sz="1300">
                <a:latin typeface="Calibri" pitchFamily="34" charset="0"/>
                <a:cs typeface="Arial" charset="0"/>
              </a:rPr>
              <a:t>Fax : +91-286-2245237</a:t>
            </a:r>
            <a:br>
              <a:rPr lang="en-US" sz="1300">
                <a:latin typeface="Calibri" pitchFamily="34" charset="0"/>
                <a:cs typeface="Arial" charset="0"/>
              </a:rPr>
            </a:br>
            <a:r>
              <a:rPr lang="en-US" sz="1300">
                <a:latin typeface="Calibri" pitchFamily="34" charset="0"/>
                <a:cs typeface="Arial" charset="0"/>
              </a:rPr>
              <a:t>Email: </a:t>
            </a:r>
            <a:r>
              <a:rPr lang="en-US" sz="1300">
                <a:latin typeface="Calibri" pitchFamily="34" charset="0"/>
                <a:cs typeface="Arial" charset="0"/>
                <a:hlinkClick r:id="rId8"/>
              </a:rPr>
              <a:t>bhavin@rawmin.com</a:t>
            </a:r>
            <a:endParaRPr lang="en-US" sz="1300">
              <a:latin typeface="Calibri" pitchFamily="34" charset="0"/>
              <a:cs typeface="Arial" charset="0"/>
            </a:endParaRPr>
          </a:p>
          <a:p>
            <a:pPr eaLnBrk="1" hangingPunct="1"/>
            <a:endParaRPr lang="en-US" sz="1100">
              <a:latin typeface="Calibri" pitchFamily="34" charset="0"/>
              <a:cs typeface="Arial" charset="0"/>
            </a:endParaRPr>
          </a:p>
          <a:p>
            <a:pPr eaLnBrk="1" hangingPunct="1"/>
            <a:endParaRPr lang="en-IN" sz="1100"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5334000"/>
            <a:ext cx="1945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 smtClean="0">
                <a:solidFill>
                  <a:schemeClr val="bg2"/>
                </a:solidFill>
                <a:latin typeface="Calibri" pitchFamily="34" charset="0"/>
                <a:hlinkClick r:id="rId9"/>
              </a:rPr>
              <a:t> www.rawmin.com</a:t>
            </a:r>
            <a:endParaRPr lang="en-US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1" name="Picture 4" descr="bot0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0888"/>
            <a:ext cx="91440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679</Words>
  <Application>Microsoft Macintosh PowerPoint</Application>
  <PresentationFormat>On-screen Show (4:3)</PresentationFormat>
  <Paragraphs>140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Rajnesh</cp:lastModifiedBy>
  <cp:revision>180</cp:revision>
  <dcterms:created xsi:type="dcterms:W3CDTF">2010-09-15T09:50:34Z</dcterms:created>
  <dcterms:modified xsi:type="dcterms:W3CDTF">2017-06-03T11:54:45Z</dcterms:modified>
</cp:coreProperties>
</file>